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tags/tag8.xml" ContentType="application/vnd.openxmlformats-officedocument.presentationml.tags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  <Override PartName="/ppt/notesSlides/notesSlide6.xml" ContentType="application/vnd.openxmlformats-officedocument.presentationml.notesSlide+xml"/>
  <Override PartName="/ppt/tags/tag11.xml" ContentType="application/vnd.openxmlformats-officedocument.presentationml.tags+xml"/>
  <Override PartName="/ppt/notesSlides/notesSlide7.xml" ContentType="application/vnd.openxmlformats-officedocument.presentationml.notesSlide+xml"/>
  <Override PartName="/ppt/tags/tag12.xml" ContentType="application/vnd.openxmlformats-officedocument.presentationml.tags+xml"/>
  <Override PartName="/ppt/notesSlides/notesSlide8.xml" ContentType="application/vnd.openxmlformats-officedocument.presentationml.notesSlide+xml"/>
  <Override PartName="/ppt/tags/tag13.xml" ContentType="application/vnd.openxmlformats-officedocument.presentationml.tags+xml"/>
  <Override PartName="/ppt/notesSlides/notesSlide9.xml" ContentType="application/vnd.openxmlformats-officedocument.presentationml.notesSlide+xml"/>
  <Override PartName="/ppt/tags/tag14.xml" ContentType="application/vnd.openxmlformats-officedocument.presentationml.tags+xml"/>
  <Override PartName="/ppt/notesSlides/notesSlide10.xml" ContentType="application/vnd.openxmlformats-officedocument.presentationml.notesSlide+xml"/>
  <Override PartName="/ppt/tags/tag15.xml" ContentType="application/vnd.openxmlformats-officedocument.presentationml.tags+xml"/>
  <Override PartName="/ppt/notesSlides/notesSlide11.xml" ContentType="application/vnd.openxmlformats-officedocument.presentationml.notesSlide+xml"/>
  <Override PartName="/ppt/tags/tag16.xml" ContentType="application/vnd.openxmlformats-officedocument.presentationml.tags+xml"/>
  <Override PartName="/ppt/notesSlides/notesSlide12.xml" ContentType="application/vnd.openxmlformats-officedocument.presentationml.notesSlide+xml"/>
  <Override PartName="/ppt/tags/tag17.xml" ContentType="application/vnd.openxmlformats-officedocument.presentationml.tags+xml"/>
  <Override PartName="/ppt/notesSlides/notesSlide13.xml" ContentType="application/vnd.openxmlformats-officedocument.presentationml.notesSlide+xml"/>
  <Override PartName="/ppt/tags/tag18.xml" ContentType="application/vnd.openxmlformats-officedocument.presentationml.tags+xml"/>
  <Override PartName="/ppt/notesSlides/notesSlide14.xml" ContentType="application/vnd.openxmlformats-officedocument.presentationml.notesSlide+xml"/>
  <Override PartName="/ppt/tags/tag19.xml" ContentType="application/vnd.openxmlformats-officedocument.presentationml.tags+xml"/>
  <Override PartName="/ppt/notesSlides/notesSlide15.xml" ContentType="application/vnd.openxmlformats-officedocument.presentationml.notesSlide+xml"/>
  <Override PartName="/ppt/tags/tag20.xml" ContentType="application/vnd.openxmlformats-officedocument.presentationml.tags+xml"/>
  <Override PartName="/ppt/notesSlides/notesSlide16.xml" ContentType="application/vnd.openxmlformats-officedocument.presentationml.notesSlide+xml"/>
  <Override PartName="/ppt/tags/tag21.xml" ContentType="application/vnd.openxmlformats-officedocument.presentationml.tags+xml"/>
  <Override PartName="/ppt/notesSlides/notesSlide17.xml" ContentType="application/vnd.openxmlformats-officedocument.presentationml.notesSlide+xml"/>
  <Override PartName="/ppt/tags/tag22.xml" ContentType="application/vnd.openxmlformats-officedocument.presentationml.tags+xml"/>
  <Override PartName="/ppt/notesSlides/notesSlide18.xml" ContentType="application/vnd.openxmlformats-officedocument.presentationml.notesSlide+xml"/>
  <Override PartName="/ppt/tags/tag23.xml" ContentType="application/vnd.openxmlformats-officedocument.presentationml.tags+xml"/>
  <Override PartName="/ppt/notesSlides/notesSlide19.xml" ContentType="application/vnd.openxmlformats-officedocument.presentationml.notesSlide+xml"/>
  <Override PartName="/ppt/tags/tag24.xml" ContentType="application/vnd.openxmlformats-officedocument.presentationml.tags+xml"/>
  <Override PartName="/ppt/notesSlides/notesSlide20.xml" ContentType="application/vnd.openxmlformats-officedocument.presentationml.notesSlide+xml"/>
  <Override PartName="/ppt/tags/tag25.xml" ContentType="application/vnd.openxmlformats-officedocument.presentationml.tags+xml"/>
  <Override PartName="/ppt/notesSlides/notesSlide21.xml" ContentType="application/vnd.openxmlformats-officedocument.presentationml.notesSlide+xml"/>
  <Override PartName="/ppt/tags/tag26.xml" ContentType="application/vnd.openxmlformats-officedocument.presentationml.tags+xml"/>
  <Override PartName="/ppt/notesSlides/notesSlide22.xml" ContentType="application/vnd.openxmlformats-officedocument.presentationml.notesSlide+xml"/>
  <Override PartName="/ppt/tags/tag27.xml" ContentType="application/vnd.openxmlformats-officedocument.presentationml.tags+xml"/>
  <Override PartName="/ppt/notesSlides/notesSlide23.xml" ContentType="application/vnd.openxmlformats-officedocument.presentationml.notesSlide+xml"/>
  <Override PartName="/ppt/tags/tag28.xml" ContentType="application/vnd.openxmlformats-officedocument.presentationml.tags+xml"/>
  <Override PartName="/ppt/notesSlides/notesSlide24.xml" ContentType="application/vnd.openxmlformats-officedocument.presentationml.notesSlide+xml"/>
  <Override PartName="/ppt/tags/tag29.xml" ContentType="application/vnd.openxmlformats-officedocument.presentationml.tags+xml"/>
  <Override PartName="/ppt/notesSlides/notesSlide25.xml" ContentType="application/vnd.openxmlformats-officedocument.presentationml.notesSlide+xml"/>
  <Override PartName="/ppt/tags/tag30.xml" ContentType="application/vnd.openxmlformats-officedocument.presentationml.tags+xml"/>
  <Override PartName="/ppt/notesSlides/notesSlide26.xml" ContentType="application/vnd.openxmlformats-officedocument.presentationml.notesSlide+xml"/>
  <Override PartName="/ppt/tags/tag31.xml" ContentType="application/vnd.openxmlformats-officedocument.presentationml.tags+xml"/>
  <Override PartName="/ppt/notesSlides/notesSlide27.xml" ContentType="application/vnd.openxmlformats-officedocument.presentationml.notesSlide+xml"/>
  <Override PartName="/ppt/tags/tag32.xml" ContentType="application/vnd.openxmlformats-officedocument.presentationml.tags+xml"/>
  <Override PartName="/ppt/notesSlides/notesSlide28.xml" ContentType="application/vnd.openxmlformats-officedocument.presentationml.notesSlide+xml"/>
  <Override PartName="/ppt/tags/tag33.xml" ContentType="application/vnd.openxmlformats-officedocument.presentationml.tags+xml"/>
  <Override PartName="/ppt/notesSlides/notesSlide29.xml" ContentType="application/vnd.openxmlformats-officedocument.presentationml.notesSlide+xml"/>
  <Override PartName="/ppt/tags/tag34.xml" ContentType="application/vnd.openxmlformats-officedocument.presentationml.tags+xml"/>
  <Override PartName="/ppt/notesSlides/notesSlide30.xml" ContentType="application/vnd.openxmlformats-officedocument.presentationml.notesSlide+xml"/>
  <Override PartName="/ppt/tags/tag35.xml" ContentType="application/vnd.openxmlformats-officedocument.presentationml.tags+xml"/>
  <Override PartName="/ppt/notesSlides/notesSlide31.xml" ContentType="application/vnd.openxmlformats-officedocument.presentationml.notesSlide+xml"/>
  <Override PartName="/ppt/tags/tag36.xml" ContentType="application/vnd.openxmlformats-officedocument.presentationml.tags+xml"/>
  <Override PartName="/ppt/notesSlides/notesSlide32.xml" ContentType="application/vnd.openxmlformats-officedocument.presentationml.notesSlide+xml"/>
  <Override PartName="/ppt/tags/tag37.xml" ContentType="application/vnd.openxmlformats-officedocument.presentationml.tags+xml"/>
  <Override PartName="/ppt/notesSlides/notesSlide33.xml" ContentType="application/vnd.openxmlformats-officedocument.presentationml.notesSlide+xml"/>
  <Override PartName="/ppt/tags/tag38.xml" ContentType="application/vnd.openxmlformats-officedocument.presentationml.tags+xml"/>
  <Override PartName="/ppt/notesSlides/notesSlide34.xml" ContentType="application/vnd.openxmlformats-officedocument.presentationml.notesSlide+xml"/>
  <Override PartName="/ppt/tags/tag39.xml" ContentType="application/vnd.openxmlformats-officedocument.presentationml.tags+xml"/>
  <Override PartName="/ppt/notesSlides/notesSlide35.xml" ContentType="application/vnd.openxmlformats-officedocument.presentationml.notesSlide+xml"/>
  <Override PartName="/ppt/tags/tag40.xml" ContentType="application/vnd.openxmlformats-officedocument.presentationml.tags+xml"/>
  <Override PartName="/ppt/notesSlides/notesSlide36.xml" ContentType="application/vnd.openxmlformats-officedocument.presentationml.notesSlide+xml"/>
  <Override PartName="/ppt/tags/tag41.xml" ContentType="application/vnd.openxmlformats-officedocument.presentationml.tags+xml"/>
  <Override PartName="/ppt/notesSlides/notesSlide37.xml" ContentType="application/vnd.openxmlformats-officedocument.presentationml.notesSlide+xml"/>
  <Override PartName="/ppt/tags/tag42.xml" ContentType="application/vnd.openxmlformats-officedocument.presentationml.tags+xml"/>
  <Override PartName="/ppt/notesSlides/notesSlide38.xml" ContentType="application/vnd.openxmlformats-officedocument.presentationml.notesSlide+xml"/>
  <Override PartName="/ppt/tags/tag43.xml" ContentType="application/vnd.openxmlformats-officedocument.presentationml.tags+xml"/>
  <Override PartName="/ppt/notesSlides/notesSlide39.xml" ContentType="application/vnd.openxmlformats-officedocument.presentationml.notesSlide+xml"/>
  <Override PartName="/ppt/tags/tag44.xml" ContentType="application/vnd.openxmlformats-officedocument.presentationml.tags+xml"/>
  <Override PartName="/ppt/notesSlides/notesSlide40.xml" ContentType="application/vnd.openxmlformats-officedocument.presentationml.notesSlide+xml"/>
  <Override PartName="/ppt/tags/tag45.xml" ContentType="application/vnd.openxmlformats-officedocument.presentationml.tags+xml"/>
  <Override PartName="/ppt/notesSlides/notesSlide41.xml" ContentType="application/vnd.openxmlformats-officedocument.presentationml.notesSlide+xml"/>
  <Override PartName="/ppt/tags/tag46.xml" ContentType="application/vnd.openxmlformats-officedocument.presentationml.tags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44"/>
  </p:notes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4" r:id="rId9"/>
    <p:sldId id="262" r:id="rId10"/>
    <p:sldId id="265" r:id="rId11"/>
    <p:sldId id="269" r:id="rId12"/>
    <p:sldId id="270" r:id="rId13"/>
    <p:sldId id="266" r:id="rId14"/>
    <p:sldId id="271" r:id="rId15"/>
    <p:sldId id="267" r:id="rId16"/>
    <p:sldId id="272" r:id="rId17"/>
    <p:sldId id="268" r:id="rId18"/>
    <p:sldId id="273" r:id="rId19"/>
    <p:sldId id="277" r:id="rId20"/>
    <p:sldId id="278" r:id="rId21"/>
    <p:sldId id="276" r:id="rId22"/>
    <p:sldId id="279" r:id="rId23"/>
    <p:sldId id="275" r:id="rId24"/>
    <p:sldId id="280" r:id="rId25"/>
    <p:sldId id="274" r:id="rId26"/>
    <p:sldId id="281" r:id="rId27"/>
    <p:sldId id="282" r:id="rId28"/>
    <p:sldId id="286" r:id="rId29"/>
    <p:sldId id="284" r:id="rId30"/>
    <p:sldId id="287" r:id="rId31"/>
    <p:sldId id="285" r:id="rId32"/>
    <p:sldId id="288" r:id="rId33"/>
    <p:sldId id="283" r:id="rId34"/>
    <p:sldId id="289" r:id="rId35"/>
    <p:sldId id="291" r:id="rId36"/>
    <p:sldId id="294" r:id="rId37"/>
    <p:sldId id="292" r:id="rId38"/>
    <p:sldId id="295" r:id="rId39"/>
    <p:sldId id="293" r:id="rId40"/>
    <p:sldId id="296" r:id="rId41"/>
    <p:sldId id="290" r:id="rId42"/>
    <p:sldId id="297" r:id="rId43"/>
  </p:sldIdLst>
  <p:sldSz cx="12192000" cy="6858000"/>
  <p:notesSz cx="6858000" cy="9144000"/>
  <p:custDataLst>
    <p:tags r:id="rId4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5190"/>
    <a:srgbClr val="3864B2"/>
    <a:srgbClr val="0F36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07" autoAdjust="0"/>
    <p:restoredTop sz="96324" autoAdjust="0"/>
  </p:normalViewPr>
  <p:slideViewPr>
    <p:cSldViewPr snapToGrid="0">
      <p:cViewPr>
        <p:scale>
          <a:sx n="116" d="100"/>
          <a:sy n="116" d="100"/>
        </p:scale>
        <p:origin x="-444" y="-5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E405C8-7EFE-4B15-807D-7765AE454758}" type="datetimeFigureOut">
              <a:rPr lang="ru-RU" smtClean="0"/>
              <a:pPr/>
              <a:t>10.02.2025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80661A-DBC5-460F-8DD8-4E346A31B1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558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6700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1293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71481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7209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1870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4714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9856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58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5068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4484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602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3611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1061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7315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90661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59906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50865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15695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24898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72990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72426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1034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29562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14321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38675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05979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56116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8085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49448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21411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46393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38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59909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39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540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40049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40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44449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41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91628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42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9252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1939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53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3045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2118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594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10.02.2025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436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10.02.2025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891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10.02.2025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1590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10.02.2025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521750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10.02.2025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Управляющая кнопка: настраиваемая 5">
            <a:hlinkClick r:id="" action="ppaction://hlinkshowjump?jump=nextslide" highlightClick="1"/>
          </p:cNvPr>
          <p:cNvSpPr/>
          <p:nvPr userDrawn="1"/>
        </p:nvSpPr>
        <p:spPr>
          <a:xfrm>
            <a:off x="4160939" y="2952925"/>
            <a:ext cx="2910980" cy="101506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ОТВЕТ</a:t>
            </a:r>
            <a:endParaRPr lang="ru-RU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94926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10.02.2025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602490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10.02.2025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818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10.02.2025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291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10.02.2025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672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10.02.2025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772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10.02.2025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623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10.02.2025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204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10.02.2025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201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5DBFB-DE8D-4744-928A-4B216267F296}" type="datetimeFigureOut">
              <a:rPr lang="ru-RU" smtClean="0"/>
              <a:pPr/>
              <a:t>10.02.2025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450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4.xml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5.xml"/><Relationship Id="rId5" Type="http://schemas.openxmlformats.org/officeDocument/2006/relationships/slide" Target="slide1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6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7.xml"/><Relationship Id="rId5" Type="http://schemas.openxmlformats.org/officeDocument/2006/relationships/slide" Target="slide14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8.xml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9.xml"/><Relationship Id="rId5" Type="http://schemas.openxmlformats.org/officeDocument/2006/relationships/slide" Target="slide16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0.xml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1.xml"/><Relationship Id="rId6" Type="http://schemas.openxmlformats.org/officeDocument/2006/relationships/image" Target="../media/image5.png"/><Relationship Id="rId5" Type="http://schemas.openxmlformats.org/officeDocument/2006/relationships/slide" Target="slide18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2.xml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3.xml"/><Relationship Id="rId5" Type="http://schemas.openxmlformats.org/officeDocument/2006/relationships/slide" Target="slide20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5.xml"/><Relationship Id="rId13" Type="http://schemas.openxmlformats.org/officeDocument/2006/relationships/slide" Target="slide37.xml"/><Relationship Id="rId18" Type="http://schemas.openxmlformats.org/officeDocument/2006/relationships/slide" Target="slide39.xml"/><Relationship Id="rId3" Type="http://schemas.openxmlformats.org/officeDocument/2006/relationships/notesSlide" Target="../notesSlides/notesSlide2.xml"/><Relationship Id="rId21" Type="http://schemas.openxmlformats.org/officeDocument/2006/relationships/slide" Target="slide25.xml"/><Relationship Id="rId7" Type="http://schemas.openxmlformats.org/officeDocument/2006/relationships/slide" Target="slide27.xml"/><Relationship Id="rId12" Type="http://schemas.openxmlformats.org/officeDocument/2006/relationships/slide" Target="slide29.xml"/><Relationship Id="rId17" Type="http://schemas.openxmlformats.org/officeDocument/2006/relationships/slide" Target="slide31.xml"/><Relationship Id="rId2" Type="http://schemas.openxmlformats.org/officeDocument/2006/relationships/slideLayout" Target="../slideLayouts/slideLayout2.xml"/><Relationship Id="rId16" Type="http://schemas.openxmlformats.org/officeDocument/2006/relationships/slide" Target="slide23.xml"/><Relationship Id="rId20" Type="http://schemas.openxmlformats.org/officeDocument/2006/relationships/slide" Target="slide17.xml"/><Relationship Id="rId1" Type="http://schemas.openxmlformats.org/officeDocument/2006/relationships/tags" Target="../tags/tag6.xml"/><Relationship Id="rId6" Type="http://schemas.openxmlformats.org/officeDocument/2006/relationships/slide" Target="slide19.xml"/><Relationship Id="rId11" Type="http://schemas.openxmlformats.org/officeDocument/2006/relationships/slide" Target="slide21.xml"/><Relationship Id="rId24" Type="http://schemas.openxmlformats.org/officeDocument/2006/relationships/slide" Target="slide41.xml"/><Relationship Id="rId5" Type="http://schemas.openxmlformats.org/officeDocument/2006/relationships/slide" Target="slide11.xml"/><Relationship Id="rId15" Type="http://schemas.openxmlformats.org/officeDocument/2006/relationships/slide" Target="slide15.xml"/><Relationship Id="rId23" Type="http://schemas.openxmlformats.org/officeDocument/2006/relationships/slide" Target="slide42.xml"/><Relationship Id="rId10" Type="http://schemas.openxmlformats.org/officeDocument/2006/relationships/slide" Target="slide13.xml"/><Relationship Id="rId19" Type="http://schemas.openxmlformats.org/officeDocument/2006/relationships/slide" Target="slide9.xml"/><Relationship Id="rId4" Type="http://schemas.openxmlformats.org/officeDocument/2006/relationships/slide" Target="slide3.xml"/><Relationship Id="rId9" Type="http://schemas.openxmlformats.org/officeDocument/2006/relationships/slide" Target="slide5.xml"/><Relationship Id="rId14" Type="http://schemas.openxmlformats.org/officeDocument/2006/relationships/slide" Target="slide7.xml"/><Relationship Id="rId22" Type="http://schemas.openxmlformats.org/officeDocument/2006/relationships/slide" Target="slide3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4.xml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5.xml"/><Relationship Id="rId5" Type="http://schemas.openxmlformats.org/officeDocument/2006/relationships/slide" Target="slide22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6.xml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7.xml"/><Relationship Id="rId6" Type="http://schemas.openxmlformats.org/officeDocument/2006/relationships/image" Target="../media/image6.png"/><Relationship Id="rId5" Type="http://schemas.openxmlformats.org/officeDocument/2006/relationships/slide" Target="slide24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8.xml"/><Relationship Id="rId4" Type="http://schemas.openxmlformats.org/officeDocument/2006/relationships/slide" Target="slide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9.xml"/><Relationship Id="rId5" Type="http://schemas.openxmlformats.org/officeDocument/2006/relationships/slide" Target="slide26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0.xml"/><Relationship Id="rId5" Type="http://schemas.openxmlformats.org/officeDocument/2006/relationships/image" Target="../media/image7.png"/><Relationship Id="rId4" Type="http://schemas.openxmlformats.org/officeDocument/2006/relationships/slide" Target="slide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1.xml"/><Relationship Id="rId6" Type="http://schemas.openxmlformats.org/officeDocument/2006/relationships/image" Target="../media/image8.png"/><Relationship Id="rId5" Type="http://schemas.openxmlformats.org/officeDocument/2006/relationships/slide" Target="slide28.xml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2.xml"/><Relationship Id="rId4" Type="http://schemas.openxmlformats.org/officeDocument/2006/relationships/slide" Target="slide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3.xml"/><Relationship Id="rId5" Type="http://schemas.openxmlformats.org/officeDocument/2006/relationships/slide" Target="slide30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7.xml"/><Relationship Id="rId6" Type="http://schemas.openxmlformats.org/officeDocument/2006/relationships/image" Target="../media/image3.png"/><Relationship Id="rId5" Type="http://schemas.openxmlformats.org/officeDocument/2006/relationships/slide" Target="slide4.x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4.xml"/><Relationship Id="rId4" Type="http://schemas.openxmlformats.org/officeDocument/2006/relationships/slide" Target="slide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5.xml"/><Relationship Id="rId5" Type="http://schemas.openxmlformats.org/officeDocument/2006/relationships/slide" Target="slide32.xml"/><Relationship Id="rId4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6.xml"/><Relationship Id="rId4" Type="http://schemas.openxmlformats.org/officeDocument/2006/relationships/slide" Target="slide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7.xml"/><Relationship Id="rId5" Type="http://schemas.openxmlformats.org/officeDocument/2006/relationships/slide" Target="slide34.xml"/><Relationship Id="rId4" Type="http://schemas.openxmlformats.org/officeDocument/2006/relationships/image" Target="../media/image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8.xml"/><Relationship Id="rId4" Type="http://schemas.openxmlformats.org/officeDocument/2006/relationships/slide" Target="slide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9.xml"/><Relationship Id="rId5" Type="http://schemas.openxmlformats.org/officeDocument/2006/relationships/slide" Target="slide36.xml"/><Relationship Id="rId4" Type="http://schemas.openxmlformats.org/officeDocument/2006/relationships/image" Target="../media/image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0.xml"/><Relationship Id="rId4" Type="http://schemas.openxmlformats.org/officeDocument/2006/relationships/slide" Target="slide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1.xml"/><Relationship Id="rId5" Type="http://schemas.openxmlformats.org/officeDocument/2006/relationships/slide" Target="slide38.xml"/><Relationship Id="rId4" Type="http://schemas.openxmlformats.org/officeDocument/2006/relationships/image" Target="../media/image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2.xml"/><Relationship Id="rId4" Type="http://schemas.openxmlformats.org/officeDocument/2006/relationships/slide" Target="slide2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notesSlide" Target="../notesSlides/notesSlide39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3.xml"/><Relationship Id="rId6" Type="http://schemas.openxmlformats.org/officeDocument/2006/relationships/image" Target="../media/image9.png"/><Relationship Id="rId5" Type="http://schemas.openxmlformats.org/officeDocument/2006/relationships/slide" Target="slide40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8.xml"/><Relationship Id="rId4" Type="http://schemas.openxmlformats.org/officeDocument/2006/relationships/slide" Target="slide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4.xml"/><Relationship Id="rId4" Type="http://schemas.openxmlformats.org/officeDocument/2006/relationships/slide" Target="slide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5.xml"/><Relationship Id="rId5" Type="http://schemas.openxmlformats.org/officeDocument/2006/relationships/slide" Target="slide42.xml"/><Relationship Id="rId4" Type="http://schemas.openxmlformats.org/officeDocument/2006/relationships/image" Target="../media/image3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6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9.xml"/><Relationship Id="rId5" Type="http://schemas.openxmlformats.org/officeDocument/2006/relationships/slide" Target="slide6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0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1.xml"/><Relationship Id="rId5" Type="http://schemas.openxmlformats.org/officeDocument/2006/relationships/slide" Target="slide8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2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3.xml"/><Relationship Id="rId5" Type="http://schemas.openxmlformats.org/officeDocument/2006/relationships/slide" Target="slide10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89000"/>
              </a:schemeClr>
            </a:gs>
            <a:gs pos="22000">
              <a:schemeClr val="accent5">
                <a:lumMod val="89000"/>
              </a:schemeClr>
            </a:gs>
            <a:gs pos="62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96567" y="4854766"/>
            <a:ext cx="9144000" cy="1655762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Математическая викторина</a:t>
            </a:r>
          </a:p>
          <a:p>
            <a:r>
              <a:rPr lang="ru-RU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по истории Красноярского района</a:t>
            </a:r>
          </a:p>
          <a:p>
            <a:r>
              <a:rPr lang="ru-RU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Автор Агафонова Валерия</a:t>
            </a:r>
            <a:endParaRPr lang="ru-RU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002" y="1676907"/>
            <a:ext cx="6175653" cy="307305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9759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3150 дм</a:t>
            </a:r>
            <a:r>
              <a:rPr lang="ru-RU" sz="3500" b="1" cap="none" baseline="300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1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800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9788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1624699" y="647891"/>
            <a:ext cx="8687198" cy="4508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Билет на автобус из села Красный Яр до г. Самара стоит 140 рублей. Для того чтобы доехать из села Красный Яр до г. Самара на автомобиле понадобится 3 л по 70 рублей. Какую часть от стоимости потраченная на бензин составляет стоимость билета?</a:t>
            </a:r>
          </a:p>
          <a:p>
            <a:pPr algn="ctr"/>
            <a:endParaRPr lang="ru-RU" sz="35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21074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Заголовок 3"/>
              <p:cNvSpPr>
                <a:spLocks noGrp="1"/>
              </p:cNvSpPr>
              <p:nvPr>
                <p:ph type="title"/>
              </p:nvPr>
            </p:nvSpPr>
            <p:spPr>
              <a:xfrm>
                <a:off x="715704" y="2419544"/>
                <a:ext cx="10759642" cy="2424305"/>
              </a:xfrm>
            </p:spPr>
            <p:txBody>
              <a:bodyPr>
                <a:norm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500" b="1" i="1" cap="none" dirty="0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3500" b="1" i="1" cap="none" dirty="0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ru-RU" sz="3500" b="1" i="1" cap="none" dirty="0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r>
                  <a:rPr lang="ru-RU" sz="3500" b="1" cap="none" dirty="0" smtClean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/>
                </a:r>
                <a:br>
                  <a:rPr lang="ru-RU" sz="3500" b="1" cap="none" dirty="0" smtClean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</a:br>
                <a:r>
                  <a:rPr lang="en-US" sz="3500" b="1" cap="none" dirty="0" smtClean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/>
                </a:r>
                <a:br>
                  <a:rPr lang="en-US" sz="3500" b="1" cap="none" dirty="0" smtClean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</a:br>
                <a:r>
                  <a:rPr lang="ru-RU" sz="1500" b="1" cap="none" dirty="0" smtClean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/>
                </a:r>
                <a:br>
                  <a:rPr lang="ru-RU" sz="1500" b="1" cap="none" dirty="0" smtClean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</a:br>
                <a:r>
                  <a:rPr lang="ru-RU" sz="2000" cap="none" dirty="0" smtClean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Категория 2</a:t>
                </a:r>
                <a:r>
                  <a:rPr lang="en-US" sz="2000" cap="none" dirty="0" smtClean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/ </a:t>
                </a:r>
                <a:r>
                  <a:rPr lang="ru-RU" sz="2000" cap="none" dirty="0" smtClean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Вопрос за 200</a:t>
                </a:r>
                <a:endParaRPr lang="ru-RU" sz="2000" cap="none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Заголовок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15704" y="2419544"/>
                <a:ext cx="10759642" cy="2424305"/>
              </a:xfr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4124894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1398364" y="493982"/>
            <a:ext cx="9447688" cy="4508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Из всех земель Красноярского района  157 660 га занимают сельхозугодия, 55 </a:t>
            </a:r>
            <a:r>
              <a:rPr lang="ru-RU" sz="36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927 </a:t>
            </a:r>
            <a:r>
              <a:rPr lang="ru-RU" sz="36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га</a:t>
            </a:r>
            <a:r>
              <a:rPr lang="ru-RU" sz="36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 </a:t>
            </a:r>
            <a:r>
              <a:rPr lang="ru-RU" sz="36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— лесные земли, </a:t>
            </a:r>
            <a:r>
              <a:rPr lang="ru-RU" sz="36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38 50 га — кустарники</a:t>
            </a:r>
            <a:r>
              <a:rPr lang="ru-RU" sz="36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, 13 898 </a:t>
            </a:r>
            <a:r>
              <a:rPr lang="ru-RU" sz="36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га — земли </a:t>
            </a:r>
            <a:r>
              <a:rPr lang="ru-RU" sz="36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застройки, </a:t>
            </a:r>
            <a:r>
              <a:rPr lang="ru-RU" sz="36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3 </a:t>
            </a:r>
            <a:r>
              <a:rPr lang="ru-RU" sz="36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577</a:t>
            </a:r>
            <a:r>
              <a:rPr lang="ru-RU" sz="36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 га</a:t>
            </a:r>
            <a:r>
              <a:rPr lang="ru-RU" sz="36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 — прочие земли. На сколько площадь лесных земель больше площади кустарников. Ответ выразите в квадратных метрах.</a:t>
            </a:r>
          </a:p>
          <a:p>
            <a:pPr algn="ctr"/>
            <a:endParaRPr lang="ru-RU" sz="35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70890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52 077 м</a:t>
            </a:r>
            <a:r>
              <a:rPr lang="ru-RU" sz="3500" b="1" cap="none" dirty="0" smtClean="0">
                <a:solidFill>
                  <a:schemeClr val="bg1"/>
                </a:solidFill>
                <a:latin typeface="ГОСТ тип А"/>
                <a:ea typeface="Open Sans" panose="020B0606030504020204" pitchFamily="34" charset="0"/>
                <a:cs typeface="Open Sans" panose="020B0606030504020204" pitchFamily="34" charset="0"/>
              </a:rPr>
              <a:t>²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2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400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37581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2457619" y="1904025"/>
            <a:ext cx="7278007" cy="284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Длина лесной полосы 18 км, а ширина в 30 раз меньше длины. Какова площадь насаждений? </a:t>
            </a:r>
          </a:p>
          <a:p>
            <a:pPr algn="ctr"/>
            <a:r>
              <a:rPr lang="ru-RU" sz="36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Ответ дайте в гектарах.</a:t>
            </a:r>
          </a:p>
          <a:p>
            <a:pPr algn="ctr"/>
            <a:endParaRPr lang="ru-RU" sz="35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05295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1 080 га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2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600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28340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2"/>
              <p:cNvSpPr/>
              <p:nvPr/>
            </p:nvSpPr>
            <p:spPr>
              <a:xfrm>
                <a:off x="2303710" y="1172992"/>
                <a:ext cx="7278007" cy="25867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3600" b="1" dirty="0" smtClean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rPr>
                  <a:t>Средний возраст дуба составляет </a:t>
                </a:r>
                <a14:m>
                  <m:oMath xmlns:m="http://schemas.openxmlformats.org/officeDocument/2006/math">
                    <m:r>
                      <a:rPr lang="ru-RU" sz="3600" b="1" i="0" dirty="0" smtClean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Cambria Math"/>
                      </a:rPr>
                      <m:t>𝟓</m:t>
                    </m:r>
                    <m:f>
                      <m:fPr>
                        <m:ctrlPr>
                          <a:rPr lang="ru-RU" sz="3600" b="1" i="1" dirty="0" smtClean="0">
                            <a:solidFill>
                              <a:schemeClr val="accent4">
                                <a:lumMod val="40000"/>
                                <a:lumOff val="6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1" i="1" dirty="0" smtClean="0">
                            <a:solidFill>
                              <a:schemeClr val="accent4">
                                <a:lumMod val="40000"/>
                                <a:lumOff val="60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3600" b="1" i="1" dirty="0" smtClean="0">
                            <a:solidFill>
                              <a:schemeClr val="accent4">
                                <a:lumMod val="40000"/>
                                <a:lumOff val="60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3600" b="1" dirty="0" smtClean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rPr>
                  <a:t>  от возраста березы. Каков средний возраст дуба, если берёза может прожить до 100 лет?</a:t>
                </a:r>
              </a:p>
            </p:txBody>
          </p:sp>
        </mc:Choice>
        <mc:Fallback xmlns="">
          <p:sp>
            <p:nvSpPr>
              <p:cNvPr id="6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3710" y="1172992"/>
                <a:ext cx="7278007" cy="2586798"/>
              </a:xfrm>
              <a:prstGeom prst="rect">
                <a:avLst/>
              </a:prstGeom>
              <a:blipFill rotWithShape="1">
                <a:blip r:embed="rId6"/>
                <a:stretch>
                  <a:fillRect l="-1675" t="-3529" r="-2931" b="-658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2506371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550 лет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2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800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49241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2457619" y="2448001"/>
            <a:ext cx="727800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Как изменилась численность населения (на сколько человек) в 2021 году по сравнению с 2019 годом?</a:t>
            </a:r>
            <a:endParaRPr lang="ru-RU" sz="3500" b="1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7332130"/>
              </p:ext>
            </p:extLst>
          </p:nvPr>
        </p:nvGraphicFramePr>
        <p:xfrm>
          <a:off x="809039" y="559628"/>
          <a:ext cx="10608603" cy="1705776"/>
        </p:xfrm>
        <a:graphic>
          <a:graphicData uri="http://schemas.openxmlformats.org/drawingml/2006/table">
            <a:tbl>
              <a:tblPr firstRow="1" firstCol="1" bandRow="1">
                <a:tableStyleId>{1E171933-4619-4E11-9A3F-F7608DF75F80}</a:tableStyleId>
              </a:tblPr>
              <a:tblGrid>
                <a:gridCol w="2120859"/>
                <a:gridCol w="2121936"/>
                <a:gridCol w="2121936"/>
                <a:gridCol w="2121936"/>
                <a:gridCol w="2121936"/>
              </a:tblGrid>
              <a:tr h="568592">
                <a:tc gridSpan="5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Численность населения Красноярского района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859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>
                          <a:effectLst/>
                        </a:rPr>
                        <a:t>2017 г</a:t>
                      </a:r>
                      <a:endParaRPr lang="ru-RU" sz="2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2018 г</a:t>
                      </a:r>
                      <a:endParaRPr lang="ru-RU" sz="24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2019 г</a:t>
                      </a:r>
                      <a:endParaRPr lang="ru-RU" sz="24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2020 г</a:t>
                      </a:r>
                      <a:endParaRPr lang="ru-RU" sz="24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2021 г</a:t>
                      </a:r>
                      <a:endParaRPr lang="ru-RU" sz="24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6859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effectLst/>
                        </a:rPr>
                        <a:t>56 492 </a:t>
                      </a:r>
                      <a:endParaRPr lang="ru-RU" sz="2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57 226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57 629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57 570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23850" algn="l"/>
                          <a:tab pos="556895" algn="ctr"/>
                        </a:tabLst>
                      </a:pPr>
                      <a:r>
                        <a:rPr lang="ru-RU" sz="2400" dirty="0">
                          <a:effectLst/>
                        </a:rPr>
                        <a:t>		56 926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616799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D5190"/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0457814"/>
              </p:ext>
            </p:extLst>
          </p:nvPr>
        </p:nvGraphicFramePr>
        <p:xfrm>
          <a:off x="298939" y="184637"/>
          <a:ext cx="11676185" cy="66310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5237"/>
                <a:gridCol w="2335237"/>
                <a:gridCol w="2335237"/>
                <a:gridCol w="2335237"/>
                <a:gridCol w="2335237"/>
              </a:tblGrid>
              <a:tr h="1254913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История</a:t>
                      </a:r>
                      <a:endParaRPr lang="ru-RU" sz="2400" b="1" dirty="0"/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/>
                        <a:t>Философия</a:t>
                      </a:r>
                    </a:p>
                    <a:p>
                      <a:pPr algn="ctr"/>
                      <a:endParaRPr lang="ru-RU" sz="2400" b="1" dirty="0"/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/>
                        <a:t>Экономика</a:t>
                      </a:r>
                    </a:p>
                    <a:p>
                      <a:pPr algn="ctr"/>
                      <a:endParaRPr lang="ru-RU" sz="2400" b="1" dirty="0"/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/>
                        <a:t>Психология</a:t>
                      </a:r>
                    </a:p>
                    <a:p>
                      <a:pPr algn="ctr"/>
                      <a:endParaRPr lang="ru-RU" sz="2400" b="1" dirty="0"/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/>
                        <a:t>Иностранный язык</a:t>
                      </a:r>
                    </a:p>
                    <a:p>
                      <a:pPr algn="ctr"/>
                      <a:endParaRPr lang="ru-RU" sz="2400" b="1" dirty="0"/>
                    </a:p>
                  </a:txBody>
                  <a:tcPr>
                    <a:solidFill>
                      <a:srgbClr val="0F36B1"/>
                    </a:solidFill>
                  </a:tcPr>
                </a:tc>
              </a:tr>
              <a:tr h="1611381"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4" action="ppaction://hlinksldjump"/>
                        </a:rPr>
                        <a:t>200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5" action="ppaction://hlinksldjump"/>
                        </a:rPr>
                        <a:t>200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6" action="ppaction://hlinksldjump"/>
                        </a:rPr>
                        <a:t>200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7" action="ppaction://hlinksldjump"/>
                        </a:rPr>
                        <a:t>200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8" action="ppaction://hlinksldjump"/>
                        </a:rPr>
                        <a:t>200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</a:tr>
              <a:tr h="1254913"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9" action="ppaction://hlinksldjump"/>
                        </a:rPr>
                        <a:t>400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0" action="ppaction://hlinksldjump"/>
                        </a:rPr>
                        <a:t>400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1" action="ppaction://hlinksldjump"/>
                        </a:rPr>
                        <a:t>400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2" action="ppaction://hlinksldjump"/>
                        </a:rPr>
                        <a:t>400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3" action="ppaction://hlinksldjump"/>
                        </a:rPr>
                        <a:t>400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</a:tr>
              <a:tr h="1254913"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4" action="ppaction://hlinksldjump"/>
                        </a:rPr>
                        <a:t>600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5" action="ppaction://hlinksldjump"/>
                        </a:rPr>
                        <a:t>600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6" action="ppaction://hlinksldjump"/>
                        </a:rPr>
                        <a:t>600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7" action="ppaction://hlinksldjump"/>
                        </a:rPr>
                        <a:t>600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8" action="ppaction://hlinksldjump"/>
                        </a:rPr>
                        <a:t>600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</a:tr>
              <a:tr h="1254913"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9" action="ppaction://hlinksldjump"/>
                        </a:rPr>
                        <a:t>800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20" action="ppaction://hlinksldjump"/>
                        </a:rPr>
                        <a:t>800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21" action="ppaction://hlinksldjump"/>
                        </a:rPr>
                        <a:t>800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22" action="ppaction://hlinksldjump"/>
                        </a:rPr>
                        <a:t>800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23" action="ppaction://hlinksldjump"/>
                        </a:rPr>
                        <a:t>800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6927315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391025"/>
                <a:gridCol w="1981200"/>
                <a:gridCol w="1952625"/>
                <a:gridCol w="1905000"/>
                <a:gridCol w="1962150"/>
              </a:tblGrid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ru-RU" sz="2500" b="0" cap="none" spc="0" dirty="0" smtClean="0">
                          <a:ln w="0"/>
                          <a:solidFill>
                            <a:schemeClr val="bg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Площадь</a:t>
                      </a:r>
                      <a:r>
                        <a:rPr lang="ru-RU" sz="2500" b="0" cap="none" spc="0" baseline="0" dirty="0" smtClean="0">
                          <a:ln w="0"/>
                          <a:solidFill>
                            <a:schemeClr val="bg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«Юбилейная»</a:t>
                      </a:r>
                      <a:endParaRPr lang="ru-RU" sz="2500" b="0" cap="none" spc="0" dirty="0">
                        <a:ln w="0"/>
                        <a:solidFill>
                          <a:schemeClr val="bg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u="none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4" action="ppaction://hlinksldjump"/>
                        </a:rPr>
                        <a:t>200</a:t>
                      </a:r>
                      <a:endParaRPr lang="ru-RU" sz="3500" u="none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9" action="ppaction://hlinksldjump"/>
                        </a:rPr>
                        <a:t>400</a:t>
                      </a:r>
                      <a:endParaRPr lang="ru-RU" sz="350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4" action="ppaction://hlinksldjump"/>
                        </a:rPr>
                        <a:t>600</a:t>
                      </a:r>
                      <a:endParaRPr lang="ru-RU" sz="350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9" action="ppaction://hlinksldjump"/>
                        </a:rPr>
                        <a:t>800</a:t>
                      </a:r>
                      <a:endParaRPr lang="ru-RU" sz="350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ru-RU" sz="2500" b="0" cap="none" spc="0" dirty="0" smtClean="0">
                          <a:ln w="0"/>
                          <a:solidFill>
                            <a:schemeClr val="bg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Дороги и природные ресурсы</a:t>
                      </a:r>
                      <a:endParaRPr lang="ru-RU" sz="2500" b="0" cap="none" spc="0" dirty="0">
                        <a:ln w="0"/>
                        <a:solidFill>
                          <a:schemeClr val="bg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5" action="ppaction://hlinksldjump"/>
                        </a:rPr>
                        <a:t>200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0" action="ppaction://hlinksldjump"/>
                        </a:rPr>
                        <a:t>400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5" action="ppaction://hlinksldjump"/>
                        </a:rPr>
                        <a:t>600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20" action="ppaction://hlinksldjump"/>
                        </a:rPr>
                        <a:t>800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ru-RU" sz="2500" b="0" cap="none" spc="0" dirty="0" smtClean="0">
                          <a:ln w="0"/>
                          <a:solidFill>
                            <a:schemeClr val="bg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Население и образование</a:t>
                      </a:r>
                      <a:endParaRPr lang="ru-RU" sz="2500" b="0" cap="none" spc="0" dirty="0">
                        <a:ln w="0"/>
                        <a:solidFill>
                          <a:schemeClr val="bg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6" action="ppaction://hlinksldjump"/>
                        </a:rPr>
                        <a:t>200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1" action="ppaction://hlinksldjump"/>
                        </a:rPr>
                        <a:t>400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6" action="ppaction://hlinksldjump"/>
                        </a:rPr>
                        <a:t>600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21" action="ppaction://hlinksldjump"/>
                        </a:rPr>
                        <a:t>800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ru-RU" sz="2500" b="0" cap="none" spc="0" dirty="0" smtClean="0">
                          <a:ln w="0"/>
                          <a:solidFill>
                            <a:schemeClr val="bg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Промышленность</a:t>
                      </a:r>
                      <a:endParaRPr lang="ru-RU" sz="2500" b="0" cap="none" spc="0" dirty="0">
                        <a:ln w="0"/>
                        <a:solidFill>
                          <a:schemeClr val="bg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7" action="ppaction://hlinksldjump"/>
                        </a:rPr>
                        <a:t>200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2" action="ppaction://hlinksldjump"/>
                        </a:rPr>
                        <a:t>400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7" action="ppaction://hlinksldjump"/>
                        </a:rPr>
                        <a:t>600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22" action="ppaction://hlinksldjump"/>
                        </a:rPr>
                        <a:t>800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ru-RU" sz="2500" b="0" cap="none" spc="0" dirty="0" smtClean="0">
                          <a:ln w="0"/>
                          <a:solidFill>
                            <a:schemeClr val="bg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ВОВ</a:t>
                      </a:r>
                      <a:endParaRPr lang="ru-RU" sz="2500" b="0" cap="none" spc="0" dirty="0">
                        <a:ln w="0"/>
                        <a:solidFill>
                          <a:schemeClr val="bg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8" action="ppaction://hlinksldjump"/>
                        </a:rPr>
                        <a:t>200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3" action="ppaction://hlinksldjump"/>
                        </a:rPr>
                        <a:t>400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8" action="ppaction://hlinksldjump"/>
                        </a:rPr>
                        <a:t>600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24" action="ppaction://hlinksldjump"/>
                        </a:rPr>
                        <a:t>800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326491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Уменьшилась на </a:t>
            </a:r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703 человека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3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200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61000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2466672" y="838014"/>
            <a:ext cx="7278007" cy="3954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В 2017 году произошел прирост населения по сравнению с 2016 годом на 623 человека. Какова была численность населения района в 2016 году  если в 2017 году 56 492 человека?</a:t>
            </a:r>
          </a:p>
          <a:p>
            <a:pPr algn="ctr"/>
            <a:endParaRPr lang="ru-RU" sz="3500" b="1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91093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55 869 человека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3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400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79184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2"/>
              <p:cNvSpPr/>
              <p:nvPr/>
            </p:nvSpPr>
            <p:spPr>
              <a:xfrm>
                <a:off x="2484780" y="964762"/>
                <a:ext cx="7278007" cy="42334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3600" b="1" dirty="0" smtClean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rPr>
                  <a:t>Размер спортивного зала школы 11 метров на 21 метр. </a:t>
                </a:r>
              </a:p>
              <a:p>
                <a:pPr algn="ctr"/>
                <a:r>
                  <a:rPr lang="ru-RU" sz="3600" b="1" dirty="0" smtClean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rPr>
                  <a:t>Одной банки краски хватает, чтобы покрасить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b="1" i="1" smtClean="0">
                            <a:solidFill>
                              <a:schemeClr val="accent4">
                                <a:lumMod val="40000"/>
                                <a:lumOff val="6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1" i="1" smtClean="0">
                            <a:solidFill>
                              <a:schemeClr val="accent4">
                                <a:lumMod val="40000"/>
                                <a:lumOff val="60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3600" b="1" i="1" smtClean="0">
                            <a:solidFill>
                              <a:schemeClr val="accent4">
                                <a:lumMod val="40000"/>
                                <a:lumOff val="60000"/>
                              </a:schemeClr>
                            </a:solidFill>
                            <a:latin typeface="Cambria Math"/>
                          </a:rPr>
                          <m:t>𝟕</m:t>
                        </m:r>
                      </m:den>
                    </m:f>
                  </m:oMath>
                </a14:m>
                <a:r>
                  <a:rPr lang="ru-RU" sz="3600" b="1" dirty="0" smtClean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rPr>
                  <a:t> часть зала. Какую площадь зала можно окрасить одной банкой краски?</a:t>
                </a:r>
              </a:p>
              <a:p>
                <a:pPr algn="ctr"/>
                <a:endParaRPr lang="ru-RU" sz="3500" dirty="0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mc:Choice>
        <mc:Fallback xmlns="">
          <p:sp>
            <p:nvSpPr>
              <p:cNvPr id="6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4780" y="964762"/>
                <a:ext cx="7278007" cy="4233403"/>
              </a:xfrm>
              <a:prstGeom prst="rect">
                <a:avLst/>
              </a:prstGeom>
              <a:blipFill rotWithShape="1">
                <a:blip r:embed="rId6"/>
                <a:stretch>
                  <a:fillRect l="-2429" t="-2158" r="-385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188030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33 м</a:t>
            </a:r>
            <a:r>
              <a:rPr lang="ru-RU" sz="3500" b="1" cap="none" dirty="0" smtClean="0">
                <a:solidFill>
                  <a:schemeClr val="bg1"/>
                </a:solidFill>
                <a:latin typeface="ГОСТ тип В"/>
                <a:ea typeface="Open Sans" panose="020B0606030504020204" pitchFamily="34" charset="0"/>
                <a:cs typeface="Open Sans" panose="020B0606030504020204" pitchFamily="34" charset="0"/>
              </a:rPr>
              <a:t>²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3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600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97614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2412352" y="919495"/>
            <a:ext cx="7278007" cy="340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В начальной школе 25 кабинетов, в средней школе 44 кабинета. </a:t>
            </a:r>
          </a:p>
          <a:p>
            <a:pPr algn="ctr"/>
            <a:r>
              <a:rPr lang="ru-RU" sz="36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В каждом кабинете по 4 окна. </a:t>
            </a:r>
          </a:p>
          <a:p>
            <a:pPr algn="ctr"/>
            <a:r>
              <a:rPr lang="ru-RU" sz="36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На какую часть окон в начальной школе меньше чем в средней?</a:t>
            </a:r>
          </a:p>
          <a:p>
            <a:pPr algn="ctr"/>
            <a:endParaRPr lang="ru-RU" sz="35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24374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Заголовок 3"/>
              <p:cNvSpPr>
                <a:spLocks noGrp="1"/>
              </p:cNvSpPr>
              <p:nvPr>
                <p:ph type="title"/>
              </p:nvPr>
            </p:nvSpPr>
            <p:spPr>
              <a:xfrm>
                <a:off x="715704" y="2419544"/>
                <a:ext cx="10759642" cy="1513263"/>
              </a:xfrm>
            </p:spPr>
            <p:txBody>
              <a:bodyPr>
                <a:norm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500" b="1" i="1" cap="none" dirty="0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3500" b="1" i="1" cap="none" dirty="0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𝟏𝟗</m:t>
                          </m:r>
                        </m:num>
                        <m:den>
                          <m:r>
                            <a:rPr lang="ru-RU" sz="3500" b="1" i="1" cap="none" dirty="0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𝟔𝟗</m:t>
                          </m:r>
                        </m:den>
                      </m:f>
                    </m:oMath>
                  </m:oMathPara>
                </a14:m>
                <a:r>
                  <a:rPr lang="en-US" sz="3500" b="1" cap="none" dirty="0" smtClean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/>
                </a:r>
                <a:br>
                  <a:rPr lang="en-US" sz="3500" b="1" cap="none" dirty="0" smtClean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</a:br>
                <a:r>
                  <a:rPr lang="ru-RU" sz="1500" b="1" cap="none" dirty="0" smtClean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/>
                </a:r>
                <a:br>
                  <a:rPr lang="ru-RU" sz="1500" b="1" cap="none" dirty="0" smtClean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</a:br>
                <a:r>
                  <a:rPr lang="ru-RU" sz="2000" cap="none" dirty="0" smtClean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Категория 3</a:t>
                </a:r>
                <a:r>
                  <a:rPr lang="en-US" sz="2000" cap="none" dirty="0" smtClean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/ </a:t>
                </a:r>
                <a:r>
                  <a:rPr lang="ru-RU" sz="2000" cap="none" dirty="0" smtClean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Вопрос за 800</a:t>
                </a:r>
                <a:endParaRPr lang="ru-RU" sz="2000" cap="none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Заголовок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15704" y="2419544"/>
                <a:ext cx="10759642" cy="1513263"/>
              </a:xfrm>
              <a:blipFill rotWithShape="1">
                <a:blip r:embed="rId5"/>
                <a:stretch>
                  <a:fillRect b="-604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1444477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2"/>
              <p:cNvSpPr/>
              <p:nvPr/>
            </p:nvSpPr>
            <p:spPr>
              <a:xfrm>
                <a:off x="1742396" y="543208"/>
                <a:ext cx="8813944" cy="478740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3600" b="1" dirty="0" smtClean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rPr>
                  <a:t>Самолетостроительное предприятие в месяц выпускает по одному самолету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b="1" i="1" dirty="0" smtClean="0">
                            <a:solidFill>
                              <a:schemeClr val="accent4">
                                <a:lumMod val="40000"/>
                                <a:lumOff val="6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1" i="1" dirty="0" smtClean="0">
                            <a:solidFill>
                              <a:schemeClr val="accent4">
                                <a:lumMod val="40000"/>
                                <a:lumOff val="60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3600" b="1" i="1" dirty="0" smtClean="0">
                            <a:solidFill>
                              <a:schemeClr val="accent4">
                                <a:lumMod val="40000"/>
                                <a:lumOff val="60000"/>
                              </a:schemeClr>
                            </a:solidFill>
                            <a:latin typeface="Cambria Math"/>
                          </a:rPr>
                          <m:t>𝟔</m:t>
                        </m:r>
                      </m:den>
                    </m:f>
                    <m:r>
                      <a:rPr lang="ru-RU" sz="3600" b="1" i="0" dirty="0" smtClean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ru-RU" sz="3600" b="1" dirty="0" smtClean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rPr>
                  <a:t>часть из построенных самолетов используют для воздушных прогулок. Сколько самолетов используют для воздушных прогулок из всех самолетов, что были построены за последние 5 лет?</a:t>
                </a:r>
              </a:p>
              <a:p>
                <a:pPr algn="ctr"/>
                <a:endParaRPr lang="ru-RU" sz="3500" dirty="0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mc:Choice>
        <mc:Fallback xmlns="">
          <p:sp>
            <p:nvSpPr>
              <p:cNvPr id="6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2396" y="543208"/>
                <a:ext cx="8813944" cy="4787401"/>
              </a:xfrm>
              <a:prstGeom prst="rect">
                <a:avLst/>
              </a:prstGeom>
              <a:blipFill rotWithShape="1">
                <a:blip r:embed="rId6"/>
                <a:stretch>
                  <a:fillRect t="-19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4214541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10 самолетов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4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200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08555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9" name="Rectangle 8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Прямоугольник 2"/>
          <p:cNvSpPr/>
          <p:nvPr/>
        </p:nvSpPr>
        <p:spPr>
          <a:xfrm>
            <a:off x="751438" y="506994"/>
            <a:ext cx="10610661" cy="506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На кондитерской фабрике производят печенье и зефир. Печенья на фабрике изготавливают овсяные и сахарные. В день производится 300 кг овсяных печений, 250 кг сахарных печений и 210 кг зефира. Сколько килограмм производится каждого кондитерского изделия в неделю? Сколько всего килограмм кондитерских изделий производится в неделю?</a:t>
            </a:r>
          </a:p>
          <a:p>
            <a:pPr algn="ctr"/>
            <a:endParaRPr lang="ru-RU" sz="35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27995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2456997" y="2036311"/>
                <a:ext cx="7278007" cy="251754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3500" b="1" dirty="0" smtClean="0">
                    <a:solidFill>
                      <a:schemeClr val="accent4">
                        <a:lumMod val="40000"/>
                        <a:lumOff val="6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В парке, возле площади, растет  60 деревьев 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500" b="1" i="1" dirty="0" smtClean="0">
                            <a:solidFill>
                              <a:schemeClr val="accent4">
                                <a:lumMod val="40000"/>
                                <a:lumOff val="6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500" b="1" i="1" dirty="0" smtClean="0">
                            <a:solidFill>
                              <a:schemeClr val="accent4">
                                <a:lumMod val="40000"/>
                                <a:lumOff val="60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3500" b="1" i="1" dirty="0" smtClean="0">
                            <a:solidFill>
                              <a:schemeClr val="accent4">
                                <a:lumMod val="40000"/>
                                <a:lumOff val="60000"/>
                              </a:schemeClr>
                            </a:solidFill>
                            <a:latin typeface="Cambria Math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3500" b="1" dirty="0" smtClean="0">
                    <a:solidFill>
                      <a:schemeClr val="accent4">
                        <a:lumMod val="40000"/>
                        <a:lumOff val="6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ru-RU" sz="3500" b="1" dirty="0">
                    <a:solidFill>
                      <a:schemeClr val="accent4">
                        <a:lumMod val="40000"/>
                        <a:lumOff val="6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от этого числа кустарников. Сколько кустарников растёт в парке? </a:t>
                </a:r>
                <a:endParaRPr lang="ru-RU" sz="3500" dirty="0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56997" y="2036311"/>
                <a:ext cx="7278007" cy="2517549"/>
              </a:xfrm>
              <a:prstGeom prst="rect">
                <a:avLst/>
              </a:prstGeom>
              <a:blipFill rotWithShape="1">
                <a:blip r:embed="rId4"/>
                <a:stretch>
                  <a:fillRect l="-1926" t="-3390" r="-5611" b="-702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4" name="Rectangle 3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3771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1054444"/>
            <a:ext cx="10759642" cy="3426940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2 100 кг овсяного печенья</a:t>
            </a:r>
            <a:r>
              <a:rPr lang="ru-RU" sz="3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3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1 750 кг сахарного печенья</a:t>
            </a:r>
            <a:b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1 470 кг зефира</a:t>
            </a:r>
            <a:b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Всего 5 320 кг</a:t>
            </a:r>
            <a:b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4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400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75330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1923465" y="1068310"/>
            <a:ext cx="8361272" cy="3954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В поле, площадью 2700 га, выращивают овес и ячмень. Овес занимает площадь в 2 раза большую, чем ячмень. Какую площадь занимают овес и ячмень по отдельности? Какова ширина поля, если его длина 900 метров?</a:t>
            </a:r>
          </a:p>
          <a:p>
            <a:pPr algn="ctr"/>
            <a:endParaRPr lang="ru-RU" sz="3500" b="1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0518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900 га ячменя и 1 800 га овса,</a:t>
            </a:r>
            <a:b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3 000 </a:t>
            </a:r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м </a:t>
            </a:r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(3 км) ширина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4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600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67661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199176" y="3"/>
            <a:ext cx="11570329" cy="5555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На молокозаводе рабочий процесс проходит в две смены (дневная и ночная). В дневную смену выходят 15 рабочих, а в ночную выходят 10 рабочих. В дневную смену один рабочий перерабатывает 35 литров молока, а в ночную смену один рабочий перерабатывает 22 литра молока. Сколько литров молока перерабатывается за каждую смену? Сколько литров молока перерабатывается за обе смены? Сколько литров молока перерабатывается в неделю? (две смены = один день) На сколько в литров молока перерабатывается в дневную смену больше, чем в ночную? </a:t>
            </a:r>
          </a:p>
          <a:p>
            <a:pPr algn="ctr"/>
            <a:endParaRPr lang="ru-RU" sz="3500" b="1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66987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1910282"/>
            <a:ext cx="10727876" cy="202252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525 и 220 литра,</a:t>
            </a:r>
            <a:b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745 литров, </a:t>
            </a:r>
            <a:b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5 215 литров</a:t>
            </a:r>
            <a:b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на 305 литров больше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4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800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2890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9" name="Rectangle 8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416458" y="190124"/>
            <a:ext cx="11226297" cy="5832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1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В Самарской области имеется</a:t>
            </a:r>
          </a:p>
          <a:p>
            <a:pPr lvl="0" algn="ctr"/>
            <a:r>
              <a:rPr lang="ru-RU" sz="31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21 Вечных огня и 63 Огней памяти. </a:t>
            </a:r>
          </a:p>
          <a:p>
            <a:pPr algn="ctr"/>
            <a:r>
              <a:rPr lang="ru-RU" sz="31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Вечный огонь горит круглый год, а Огонь памяти — только в даты, которые определило Минобороны: 9 мая, 23 февраля, 22 июня, 1 августа — в День памяти российских воинов, погибших в Первой мировой войне, 4 ноября — в День народного единства, 3 декабря — в День Неизвестного Солдата и 9 декабря — в День Героев Отечества. На огонь памяти расходуется 8 м</a:t>
            </a:r>
            <a:r>
              <a:rPr lang="ru-RU" sz="3100" b="1" baseline="300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3</a:t>
            </a:r>
            <a:r>
              <a:rPr lang="ru-RU" sz="31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 газа в день. На вечный огонь расходуется </a:t>
            </a:r>
            <a:r>
              <a:rPr lang="ru-RU" sz="31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5500 м</a:t>
            </a:r>
            <a:r>
              <a:rPr lang="ru-RU" sz="3100" b="1" baseline="300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3</a:t>
            </a:r>
            <a:r>
              <a:rPr lang="ru-RU" sz="31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 газа в год. На сколько кубических метров газа больше расходуется в год на вечный огонь?</a:t>
            </a:r>
          </a:p>
          <a:p>
            <a:pPr algn="ctr"/>
            <a:endParaRPr lang="ru-RU" sz="32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18932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111 972 м</a:t>
            </a:r>
            <a:r>
              <a:rPr lang="ru-RU" sz="3500" b="1" cap="none" baseline="300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</a:t>
            </a:r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5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200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73731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2312763" y="656945"/>
            <a:ext cx="7278007" cy="3954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В 1942 году произошла трагедия.</a:t>
            </a:r>
          </a:p>
          <a:p>
            <a:pPr lvl="0" algn="ctr"/>
            <a:r>
              <a:rPr lang="ru-RU" sz="36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В одну из 200 метровых башен радиостанции врезался самолет ТБ-3 на высоте м от высоты башни. На какой высоте  от земли произошла катастрофа?</a:t>
            </a:r>
          </a:p>
          <a:p>
            <a:pPr algn="ctr"/>
            <a:endParaRPr lang="ru-RU" sz="35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0683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144 метров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5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400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23821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2"/>
              <p:cNvSpPr/>
              <p:nvPr/>
            </p:nvSpPr>
            <p:spPr>
              <a:xfrm>
                <a:off x="1113577" y="294806"/>
                <a:ext cx="10185148" cy="50336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ru-RU" sz="3600" b="1" dirty="0" smtClean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rPr>
                  <a:t>Всего в годы Великой Отечественной Войны на фронт ушло 12 000 красноярцев, причём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b="1" i="1" smtClean="0">
                            <a:solidFill>
                              <a:schemeClr val="accent4">
                                <a:lumMod val="40000"/>
                                <a:lumOff val="6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1" i="1" smtClean="0">
                            <a:solidFill>
                              <a:schemeClr val="accent4">
                                <a:lumMod val="40000"/>
                                <a:lumOff val="60000"/>
                              </a:schemeClr>
                            </a:solidFill>
                            <a:latin typeface="Cambria Math"/>
                          </a:rPr>
                          <m:t>𝟏𝟏</m:t>
                        </m:r>
                      </m:num>
                      <m:den>
                        <m:r>
                          <a:rPr lang="ru-RU" sz="3600" b="1" i="1" smtClean="0">
                            <a:solidFill>
                              <a:schemeClr val="accent4">
                                <a:lumMod val="40000"/>
                                <a:lumOff val="60000"/>
                              </a:schemeClr>
                            </a:solidFill>
                            <a:latin typeface="Cambria Math"/>
                          </a:rPr>
                          <m:t>𝟏𝟐𝟎𝟎</m:t>
                        </m:r>
                      </m:den>
                    </m:f>
                  </m:oMath>
                </a14:m>
                <a:r>
                  <a:rPr lang="ru-RU" sz="3600" b="1" dirty="0" smtClean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rPr>
                  <a:t> человек в первые дни войны</a:t>
                </a:r>
                <a:r>
                  <a:rPr lang="en-US" sz="3600" b="1" dirty="0" smtClean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b="1" i="1" smtClean="0">
                            <a:solidFill>
                              <a:schemeClr val="accent4">
                                <a:lumMod val="40000"/>
                                <a:lumOff val="6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1" i="1" smtClean="0">
                            <a:solidFill>
                              <a:schemeClr val="accent4">
                                <a:lumMod val="40000"/>
                                <a:lumOff val="60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3600" b="1" i="1" smtClean="0">
                            <a:solidFill>
                              <a:schemeClr val="accent4">
                                <a:lumMod val="40000"/>
                                <a:lumOff val="60000"/>
                              </a:schemeClr>
                            </a:solidFill>
                            <a:latin typeface="Cambria Math"/>
                          </a:rPr>
                          <m:t>𝟏𝟏</m:t>
                        </m:r>
                      </m:den>
                    </m:f>
                  </m:oMath>
                </a14:m>
                <a:r>
                  <a:rPr lang="ru-RU" sz="3600" b="1" dirty="0" smtClean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rPr>
                  <a:t> часть от числа призванных в первые дни наших солдат удостоены звания Героев Советского Союза. Сколько солдат из Красноярского района получила звание героя советского союза?</a:t>
                </a:r>
              </a:p>
              <a:p>
                <a:pPr algn="ctr"/>
                <a:endParaRPr lang="ru-RU" sz="3500" dirty="0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mc:Choice>
        <mc:Fallback xmlns="">
          <p:sp>
            <p:nvSpPr>
              <p:cNvPr id="6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3577" y="294806"/>
                <a:ext cx="10185148" cy="5033622"/>
              </a:xfrm>
              <a:prstGeom prst="rect">
                <a:avLst/>
              </a:prstGeom>
              <a:blipFill rotWithShape="1">
                <a:blip r:embed="rId6"/>
                <a:stretch>
                  <a:fillRect l="-359" t="-1816" r="-137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353085" y="144856"/>
            <a:ext cx="217283" cy="238142"/>
          </a:xfrm>
          <a:prstGeom prst="rect">
            <a:avLst/>
          </a:prstGeom>
          <a:noFill/>
        </p:spPr>
      </p:pic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 flipV="1">
            <a:off x="12683906" y="2089612"/>
            <a:ext cx="90534" cy="99225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31427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12 деревьев</a:t>
            </a:r>
            <a:b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1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200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29721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10 человек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5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600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43788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475715" y="1348965"/>
            <a:ext cx="944276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Для  строительства радиоцентра был выкопан котлован шириной 50 м, длиной 60 м и глубиной 28 м. Найдите</a:t>
            </a:r>
            <a:r>
              <a:rPr kumimoji="0" lang="en-US" sz="3600" b="1" i="0" u="none" strike="noStrike" cap="none" normalizeH="0" dirty="0" smtClean="0">
                <a:ln>
                  <a:noFill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объем котлована.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40000"/>
                  <a:lumOff val="6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12967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84 000 м</a:t>
            </a:r>
            <a:r>
              <a:rPr lang="ru-RU" sz="3500" b="1" cap="none" baseline="300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5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800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91905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9"/>
            <a:ext cx="2352552" cy="806590"/>
          </a:xfrm>
          <a:prstGeom prst="rect">
            <a:avLst/>
          </a:prstGeom>
        </p:spPr>
      </p:pic>
      <p:sp>
        <p:nvSpPr>
          <p:cNvPr id="9" name="Rectangle 8">
            <a:hlinkClick r:id="rId5" action="ppaction://hlinksldjump"/>
          </p:cNvPr>
          <p:cNvSpPr/>
          <p:nvPr/>
        </p:nvSpPr>
        <p:spPr>
          <a:xfrm>
            <a:off x="5199230" y="5690466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77363" y="1303699"/>
            <a:ext cx="1030284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Брусчатка на площади Юбилейная была положена на трех участках. Центральная часть площади 1540 м</a:t>
            </a:r>
            <a:r>
              <a:rPr lang="ru-RU" sz="3200" b="1" baseline="300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2</a:t>
            </a:r>
            <a:r>
              <a:rPr lang="ru-RU" sz="32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, вокруг  фонтана 180 м</a:t>
            </a:r>
            <a:r>
              <a:rPr lang="ru-RU" sz="3200" b="1" baseline="300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2</a:t>
            </a:r>
            <a:r>
              <a:rPr lang="ru-RU" sz="32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 , перед зданием районного дома культуры «Мечта» 980 м</a:t>
            </a:r>
            <a:r>
              <a:rPr lang="ru-RU" sz="3200" b="1" baseline="300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2</a:t>
            </a:r>
            <a:r>
              <a:rPr lang="ru-RU" sz="32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.</a:t>
            </a:r>
          </a:p>
          <a:p>
            <a:pPr algn="ctr"/>
            <a:r>
              <a:rPr lang="ru-RU" sz="32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За 1 день рабочие могут уложить часть от всей площади плитки. Сколько это в квадратных метрах?</a:t>
            </a:r>
            <a:endParaRPr lang="ru-RU" sz="32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9179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 action="ppaction://hlinksldjump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en-US" sz="40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30 </a:t>
            </a:r>
            <a:r>
              <a:rPr lang="ru-RU" sz="40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м</a:t>
            </a:r>
            <a:r>
              <a:rPr lang="ru-RU" sz="4000" b="1" cap="none" dirty="0">
                <a:solidFill>
                  <a:schemeClr val="bg1"/>
                </a:solidFill>
                <a:latin typeface="ГОСТ тип А"/>
                <a:ea typeface="Open Sans" panose="020B0606030504020204" pitchFamily="34" charset="0"/>
                <a:cs typeface="Open Sans" panose="020B0606030504020204" pitchFamily="34" charset="0"/>
              </a:rPr>
              <a:t>²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1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400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81528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3729" name="Rectangle 1"/>
          <p:cNvSpPr>
            <a:spLocks noChangeArrowheads="1"/>
          </p:cNvSpPr>
          <p:nvPr/>
        </p:nvSpPr>
        <p:spPr bwMode="auto">
          <a:xfrm>
            <a:off x="531843" y="1279132"/>
            <a:ext cx="1146732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cap="none" normalizeH="0" baseline="0" dirty="0" smtClean="0">
                <a:ln>
                  <a:noFill/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С двух сторон от тропинки в парке, между деревьями и кустарниками,  на двух площадках был уложен рулонный газон. Первая площадка имеет ширину 7</a:t>
            </a:r>
            <a:r>
              <a:rPr kumimoji="0" lang="en-US" sz="2800" b="1" i="0" u="none" cap="none" normalizeH="0" baseline="0" dirty="0" smtClean="0">
                <a:ln>
                  <a:noFill/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kumimoji="0" lang="ru-RU" sz="2800" b="1" i="0" u="none" cap="none" normalizeH="0" baseline="0" dirty="0" smtClean="0">
                <a:ln>
                  <a:noFill/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м, длину 23 м. Вторая площадка  такой же ширины, но длина  на 62 м больше. Какой площади рулонный газон нужно заказать, чтобы уложить его на двух площадках? Сколько будет стоить весь газон, если цена одного квадратного метра составляет 400 рублей.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09855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756 м, 302 400 рублей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1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600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63033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1140736" y="1133379"/>
            <a:ext cx="9878625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На территории парка установлена детская площадка с горками и качелями. Ширина детской площадки  7 м, длина  15 м. Площадка была засыпана резиновой крошкой слоем толщиной 3 см. Какой объем резиновой  крошки необходимо для покрытия детской площадки?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45743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ISPRING_PLAYERS_CUSTOMIZATION" val="UEsDBBQAAgAIAAlvgUipAcR2+wIAALAIAAAUAAAAdW5pdmVyc2FsL3BsYXllci54bWytVU1v2zAMPadA/4Ohe6WkH2sb2C26AsUO61Ag67ZboNqKrcW2PEmum/76UZK/53QrsEMCm+J7pMhH2r9+yVLvmUnFRR6gBZ4jj+WhiHgeB+jx693RBbq+Ojzwi5TumPR4FKAy5wZAU+RFTIWSFxrAD1QnAeoZMDAjr5BcSK53wH0G3G2k41N0eDADl1wFKNG6WBJSVRXmChB5rERaGhKFQ5GRQjLFcs0kcWkgr8Eu9d/R8MtETvSuYKqHLPT7A9ckLceL4gOS6gQLGZPj+XxBftx/XoUJy+gRz5WmeciQB5Wc2VI+0XB7L6IyZcrYZr5LcsW0NklY28zXS764yD0lwwA5h3XGlKIxUzjNY0QclkyA/U1KVVLzqAGt4VVbXvNav7V5XzdutnOkcy7Kp5SrBI76kM46CfTJMKqf2etaBT02CrozTMiT7FfJJYvs67dWjPMFcgFbxdk8sapCOICnOxpqIXe3AAMV1R3EbdOwaxq2oJYDt9FXHQVqbrthVJeSNaWa+c88YuILlZIaWVxpWTKfjIw1lgzBPnFXrpvUNcRPdJae/UNvjN+oNT/VW52xgP/RmE9A1NaE5xF7uePgo1kGNdUMim1sWBcpNjG7nFT5lPV0PTC5HOumwEU8TWXMYAwjqinp7GQflEmqwCUs5QjbO9gLTnicpPDTkwzj0700GZXbSYbewV5wKsLtBLQ1t2Uk4zqOxNQqyCcT68QPS6VFxl+tPAd7Ri+tDt8auebopuDtwfn8j1EcxGgGc4MmVpd56u2r5vDBzKlWnc+6cJaBWmEemC4L59XMQlmMfCK2oWWqb/s5NfuwBx3lPDUd01zfQe+iWvFX5lU8Ml+6xYmpScKMZgL04eKkxwD9hO0yCG9N+yJuRN7UAWNi39y/rWiz5evWua7v67APNXzmrHIYN1MfQR2xFGUejXqIi+4jolLYaTeSUS9lG7jR4hhEKooAncJDfefLs8vuyueLywZr83pwgV0u71jpdcKdgkit6/Yifr0b4PE3UEsBAgAAFAACAAgACW+BSKkBxHb7AgAAsAgAABQAAAAAAAAAAQAAAAAAAAAAAHVuaXZlcnNhbC9wbGF5ZXIueG1sUEsFBgAAAAABAAEAQgAAAC0DAAAAAA=="/>
  <p:tag name="ISPRING_PRESENTATION_TITLE" val="СВОЯ ИГРА"/>
  <p:tag name="ARTICULATE_SLIDE_COUNT" val="42"/>
  <p:tag name="ARTICULATE_PROJECT_OPEN" val="0"/>
  <p:tag name="ISPRING_UUID" val="{057A1C99-AAD4-4B36-81AC-138FA0944F7E}"/>
  <p:tag name="ISPRING_RESOURCE_FOLDER" val="C:\Users\olga.kokoulina\Documents\СВОЯ ИГРА - Copy\"/>
  <p:tag name="ISPRING_PRESENTATION_PATH" val="C:\Users\olga.kokoulina\Documents\СВОЯ ИГРА - Copy.pptx"/>
  <p:tag name="ISPRING_PROJECT_FOLDER_UPDATED" val="1"/>
  <p:tag name="ISPRING_SCREEN_RECS_UPDATED" val="C:\Users\olga.kokoulina\Documents\СВОЯ ИГРА - Copy"/>
  <p:tag name="ISPRING_RESOURCE_PATHS_HASH_PRESENTER" val="30a29568428e1fbe1e9622116143a56fc151e3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Тема Office">
  <a:themeElements>
    <a:clrScheme name="Custom 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EE599"/>
      </a:hlink>
      <a:folHlink>
        <a:srgbClr val="2D5190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5163</TotalTime>
  <Words>981</Words>
  <Application>Microsoft Office PowerPoint</Application>
  <PresentationFormat>Произвольный</PresentationFormat>
  <Paragraphs>214</Paragraphs>
  <Slides>42</Slides>
  <Notes>42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Тема Office</vt:lpstr>
      <vt:lpstr>Презентация PowerPoint</vt:lpstr>
      <vt:lpstr>Презентация PowerPoint</vt:lpstr>
      <vt:lpstr>Презентация PowerPoint</vt:lpstr>
      <vt:lpstr>12 деревьев  Категория 1 / Вопрос за 200</vt:lpstr>
      <vt:lpstr>Презентация PowerPoint</vt:lpstr>
      <vt:lpstr>30 м²  Категория 1 / Вопрос за 400</vt:lpstr>
      <vt:lpstr>Презентация PowerPoint</vt:lpstr>
      <vt:lpstr>756 м, 302 400 рублей  Категория 1 / Вопрос за 600</vt:lpstr>
      <vt:lpstr>Презентация PowerPoint</vt:lpstr>
      <vt:lpstr>3150 дм3  Категория 1 / Вопрос за 800</vt:lpstr>
      <vt:lpstr>Презентация PowerPoint</vt:lpstr>
      <vt:lpstr>2/3   Категория 2 / Вопрос за 200</vt:lpstr>
      <vt:lpstr>Презентация PowerPoint</vt:lpstr>
      <vt:lpstr>52 077 м²  Категория 2 / Вопрос за 400</vt:lpstr>
      <vt:lpstr>Презентация PowerPoint</vt:lpstr>
      <vt:lpstr>1 080 га  Категория 2 / Вопрос за 600</vt:lpstr>
      <vt:lpstr>Презентация PowerPoint</vt:lpstr>
      <vt:lpstr>550 лет  Категория 2 / Вопрос за 800</vt:lpstr>
      <vt:lpstr>Презентация PowerPoint</vt:lpstr>
      <vt:lpstr>Уменьшилась на 703 человека  Категория 3 / Вопрос за 200</vt:lpstr>
      <vt:lpstr>Презентация PowerPoint</vt:lpstr>
      <vt:lpstr>55 869 человека  Категория 3 / Вопрос за 400</vt:lpstr>
      <vt:lpstr>Презентация PowerPoint</vt:lpstr>
      <vt:lpstr>33 м²  Категория 3 / Вопрос за 600</vt:lpstr>
      <vt:lpstr>Презентация PowerPoint</vt:lpstr>
      <vt:lpstr>19/69  Категория 3 / Вопрос за 800</vt:lpstr>
      <vt:lpstr>Презентация PowerPoint</vt:lpstr>
      <vt:lpstr>10 самолетов  Категория 4 / Вопрос за 200</vt:lpstr>
      <vt:lpstr>Презентация PowerPoint</vt:lpstr>
      <vt:lpstr>2 100 кг овсяного печенья 1 750 кг сахарного печенья 1 470 кг зефира Всего 5 320 кг  Категория 4 / Вопрос за 400</vt:lpstr>
      <vt:lpstr>Презентация PowerPoint</vt:lpstr>
      <vt:lpstr>900 га ячменя и 1 800 га овса, 3 000 м (3 км) ширина  Категория 4 / Вопрос за 600</vt:lpstr>
      <vt:lpstr>Презентация PowerPoint</vt:lpstr>
      <vt:lpstr>525 и 220 литра, 745 литров,  5 215 литров на 305 литров больше  Категория 4 / Вопрос за 800</vt:lpstr>
      <vt:lpstr>Презентация PowerPoint</vt:lpstr>
      <vt:lpstr>111 972 м3   Категория 5 / Вопрос за 200</vt:lpstr>
      <vt:lpstr>Презентация PowerPoint</vt:lpstr>
      <vt:lpstr>144 метров  Категория 5 / Вопрос за 400</vt:lpstr>
      <vt:lpstr>Презентация PowerPoint</vt:lpstr>
      <vt:lpstr>10 человек  Категория 5 / Вопрос за 600</vt:lpstr>
      <vt:lpstr>Презентация PowerPoint</vt:lpstr>
      <vt:lpstr>84 000 м3  Категория 5 / Вопрос за 800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СВОЯ ИГРА</dc:title>
  <dc:creator>Olga Kokoulina</dc:creator>
  <cp:lastModifiedBy>Домарёвы</cp:lastModifiedBy>
  <cp:revision>120</cp:revision>
  <dcterms:created xsi:type="dcterms:W3CDTF">2017-04-04T07:27:35Z</dcterms:created>
  <dcterms:modified xsi:type="dcterms:W3CDTF">2025-02-10T05:30:04Z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F2CB6D5A-1B8B-4A8E-ADC4-3A0669CDCAD4</vt:lpwstr>
  </property>
  <property fmtid="{D5CDD505-2E9C-101B-9397-08002B2CF9AE}" pid="3" name="ArticulatePath">
    <vt:lpwstr>Презентация2</vt:lpwstr>
  </property>
</Properties>
</file>