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7" r:id="rId6"/>
    <p:sldId id="270" r:id="rId7"/>
    <p:sldId id="271" r:id="rId8"/>
    <p:sldId id="272" r:id="rId9"/>
    <p:sldId id="263" r:id="rId10"/>
    <p:sldId id="264" r:id="rId11"/>
    <p:sldId id="265" r:id="rId12"/>
    <p:sldId id="276" r:id="rId13"/>
    <p:sldId id="275" r:id="rId14"/>
    <p:sldId id="282" r:id="rId15"/>
    <p:sldId id="283" r:id="rId16"/>
    <p:sldId id="280" r:id="rId17"/>
    <p:sldId id="266" r:id="rId18"/>
    <p:sldId id="279" r:id="rId19"/>
    <p:sldId id="269" r:id="rId20"/>
    <p:sldId id="281" r:id="rId21"/>
    <p:sldId id="278" r:id="rId22"/>
    <p:sldId id="284" r:id="rId23"/>
    <p:sldId id="285" r:id="rId24"/>
    <p:sldId id="287" r:id="rId25"/>
    <p:sldId id="289" r:id="rId26"/>
    <p:sldId id="288" r:id="rId27"/>
    <p:sldId id="291" r:id="rId28"/>
    <p:sldId id="290" r:id="rId29"/>
    <p:sldId id="294" r:id="rId30"/>
    <p:sldId id="293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 b="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653136"/>
            <a:ext cx="8640960" cy="14401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ВНУТРЕННЯЯ ПОЛИТИКА ЕКАТЕРИНЫ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165304"/>
            <a:ext cx="8496944" cy="432048"/>
          </a:xfrm>
        </p:spPr>
        <p:txBody>
          <a:bodyPr>
            <a:normAutofit fontScale="85000" lnSpcReduction="20000"/>
          </a:bodyPr>
          <a:lstStyle/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7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3"/>
            <a:ext cx="4752528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1767 г.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Екатерина II созвала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Уложенную комиссию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Её целью было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составление нового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сборника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законов вместо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устаревшего Соборного уложения 1649 г. Сословия России отправили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своих представителей, их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снабдили особыми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наказами – перечнем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нужд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людей.  В столицу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съехались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564 представителя российского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общества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из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них более 40 % составляли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дворяне (около 1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%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населения).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61" y="1700807"/>
            <a:ext cx="3661511" cy="489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7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9412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568952" cy="516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Clr>
                <a:schemeClr val="bg2">
                  <a:lumMod val="10000"/>
                </a:schemeClr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Дворяне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требовали расширение крепостного права, исключительных прав на торговлю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производство, жаловались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государственные повинности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Clr>
                <a:schemeClr val="bg2">
                  <a:lumMod val="10000"/>
                </a:schemeClr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Горожане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(купцы, торговцы) требовали дворянский прав (прежде всего права владеть крепостными), запрета торговли для крестьян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Clr>
                <a:schemeClr val="bg2">
                  <a:lumMod val="10000"/>
                </a:schemeClr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Государственные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крестьяне </a:t>
            </a:r>
          </a:p>
          <a:p>
            <a:pPr marL="354013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просили уменьшить </a:t>
            </a:r>
          </a:p>
          <a:p>
            <a:pPr marL="354013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повинности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оградить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их от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54013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ахвата земель,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своевольства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чиновников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Clr>
                <a:schemeClr val="bg2">
                  <a:lumMod val="10000"/>
                </a:schemeClr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«Инородцы»</a:t>
            </a:r>
            <a:r>
              <a:rPr lang="ru-RU" sz="2400" b="1" dirty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требовали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таких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же прав и привилегий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как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 русского населения.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086"/>
          <a:stretch/>
        </p:blipFill>
        <p:spPr bwMode="auto">
          <a:xfrm>
            <a:off x="4716016" y="3377382"/>
            <a:ext cx="4214334" cy="3202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5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7"/>
            <a:ext cx="8568952" cy="1584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Вместо выработки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единых законов, Комиссия стала ареной споров. Под предлогом начавшейся в 1768 году русско-турецкой войны деятельность Комиссии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приостановлена.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 не менее «Наказ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 Екатерины II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способствовал распространению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России Просвещения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</p:txBody>
      </p:sp>
      <p:pic>
        <p:nvPicPr>
          <p:cNvPr id="13314" name="Picture 2" descr="https://otvet.imgsmail.ru/download/2799938_427e818030884697eadaa33047ab93cf_8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0" y="3546568"/>
            <a:ext cx="8568952" cy="3119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6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712968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Царствование Екатерины стало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«золотым веком» российского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дворянства»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ворянам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было роздано более 50 млн га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земли 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425 тыс. дуги дворцовых и государственных крестьян.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1765 г.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помещики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получили право ссылать крестьян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каторгу.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1767 г. жалоба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крепостного</a:t>
            </a:r>
          </a:p>
          <a:p>
            <a:pPr marL="354013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помещика стала</a:t>
            </a:r>
          </a:p>
          <a:p>
            <a:pPr marL="354013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рассматриваться как </a:t>
            </a:r>
          </a:p>
          <a:p>
            <a:pPr marL="354013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уголовное преступление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</p:txBody>
      </p:sp>
      <p:pic>
        <p:nvPicPr>
          <p:cNvPr id="14338" name="Picture 2" descr="История красавицы-дворянки. Салтычих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"/>
          <a:stretch/>
        </p:blipFill>
        <p:spPr bwMode="auto">
          <a:xfrm>
            <a:off x="4760281" y="3611885"/>
            <a:ext cx="4032448" cy="3016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301208"/>
            <a:ext cx="4500501" cy="138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Следствие установило с 1757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1762 годы у помещицы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Салтыковой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подозрительных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обстоятельствах погибли 138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крепостных.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0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8215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62" l="4981" r="97126">
                        <a14:foregroundMark x1="7854" y1="75587" x2="7854" y2="75587"/>
                        <a14:foregroundMark x1="11877" y1="78091" x2="11877" y2="78091"/>
                        <a14:foregroundMark x1="11303" y1="76995" x2="11303" y2="76995"/>
                        <a14:foregroundMark x1="13027" y1="80282" x2="13027" y2="80282"/>
                        <a14:foregroundMark x1="11494" y1="80908" x2="11494" y2="80908"/>
                        <a14:foregroundMark x1="12261" y1="81221" x2="12261" y2="81221"/>
                        <a14:foregroundMark x1="9770" y1="76995" x2="9770" y2="76995"/>
                        <a14:foregroundMark x1="13027" y1="82942" x2="13027" y2="82942"/>
                        <a14:foregroundMark x1="10153" y1="79030" x2="10153" y2="7903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/>
        </p:blipFill>
        <p:spPr bwMode="auto">
          <a:xfrm>
            <a:off x="107504" y="1601476"/>
            <a:ext cx="3404631" cy="4447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601476"/>
            <a:ext cx="8496944" cy="4779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06663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Жалованная грамота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дворянству»1785 г.</a:t>
            </a:r>
          </a:p>
          <a:p>
            <a:pPr marL="2967038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Освобождение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от обязательной службы, уплаты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податей.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967038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выезда за границу, исключительного владения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землей, ее недрами, крестьянами.</a:t>
            </a:r>
          </a:p>
          <a:p>
            <a:pPr marL="2967038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сословные учреждения – дворянские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общества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</a:p>
          <a:p>
            <a:pPr marL="2967038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Освобождение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от телесных наказаний, конфискации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имений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содержания войск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57188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Дворяне                     Прибалтики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Украины, Беларуси и Дона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получили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права российских дворян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5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8215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8640960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Освобождение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от обязательной службы, уплаты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податей.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выезда за границу, исключительного владения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землей, ее недрами, крестьянами.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сословные учреждения – дворянские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общества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Освобождение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от телесных наказаний, конфискации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имений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содержания войск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Дворяне                     Прибалтики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Украины, Беларуси и Дона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получили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права российских дворян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3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5"/>
            <a:ext cx="8568952" cy="180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Ц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елью Екатерины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было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создание централизованной монархии с эффективной системой управлен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ия и «непреложными» законами, определявшими права сословий. Реформы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нацелены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подъём промышленности и торговли,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развитие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городов и просвещения — но при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сохранении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3554" name="Picture 2" descr="http://img-fotki.yandex.ru/get/5008/t-batyaeva.3e/0_623fb_a4a345b2_XL?13610898759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83968" y="3067665"/>
            <a:ext cx="4536503" cy="345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068960"/>
            <a:ext cx="3888432" cy="3456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прежнего общественного устройства и дворянских привилегий. Такое общее направление внутренней политики, характерное для ряда европейских монархий (Дании, Австрии, Пруссии, Испании) во второй половине XVIII в.</a:t>
            </a:r>
          </a:p>
        </p:txBody>
      </p:sp>
    </p:spTree>
    <p:extLst>
      <p:ext uri="{BB962C8B-B14F-4D97-AF65-F5344CB8AC3E}">
        <p14:creationId xmlns:p14="http://schemas.microsoft.com/office/powerpoint/2010/main" val="348763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7"/>
            <a:ext cx="8856984" cy="144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Секуляризация церковных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земель в 1764 г.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сделала государственными 910 тыс.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церковных 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монастырских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душ; при этом церковь сохранила право владеть недвижимостью, но потеряла земли, обрабатывавшиеся подневольным трудом.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074" name="Picture 2" descr="http://www.proza.ru/pics/2012/10/21/19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"/>
          <a:stretch/>
        </p:blipFill>
        <p:spPr bwMode="auto">
          <a:xfrm>
            <a:off x="251520" y="2711112"/>
            <a:ext cx="8568952" cy="3822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5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5"/>
            <a:ext cx="8856984" cy="1368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1775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году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Екатериной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была проведена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губернская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реформа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решение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многих местных задач было передано на места. Так же эта реформа проводилась с целью упорядочения сбора налогов и ужесточения контроля над населением. </a:t>
            </a:r>
          </a:p>
        </p:txBody>
      </p:sp>
      <p:pic>
        <p:nvPicPr>
          <p:cNvPr id="22532" name="Picture 4" descr="http://3.bp.blogspot.com/-U9NqnfTW_U0/UtFVC_JQz3I/AAAAAAAAW5M/fuaiXMTSELc/s1600/%D0%92%D0%B8%D0%B4-%D0%B4%D0%BE%D0%BC%D0%B0-%D0%B2%D0%BE%D0%B5%D0%BD%D0%BD%D0%BE%D0%B3%D0%BE-%D0%B3%D0%B5%D0%BD%D0%B5%D1%80%D0%B0%D0%BB-%D0%B3%D1%83%D0%B1%D0%B5%D1%80%D0%BD%D0%B0%D1%82%D0%BE%D1%80%D0%B0.-%D0%9B%D0%B8%D1%82%D0%BE%D0%B3%D1%80%D0%B0%D1%84%D0%B8%D1%8F-%D0%9B.-%D0%96.-%D0%90%D1%80%D0%BD%D1%83.-%D0%A1%D0%B5%D1%80%D0%B5%D0%B4%D0%B8%D0%BD%D0%B0-XI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 b="52"/>
          <a:stretch/>
        </p:blipFill>
        <p:spPr bwMode="auto">
          <a:xfrm>
            <a:off x="3707904" y="2734374"/>
            <a:ext cx="5112569" cy="3459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19" y="2636912"/>
            <a:ext cx="3312369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Деление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России на 50 губерний (по 350 – 400 тыс. душ) 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Деление губерний на уезды (10 – 12 по 30 – 40 тыс. душ) 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Ликвидация промежуточных административных единиц –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провинций.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5" y="6194323"/>
            <a:ext cx="5112568" cy="47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ГЕНЕРАЛ-ГУБЕРНАТОРА МОСКВЫ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0799"/>
            <a:ext cx="8640960" cy="514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ОБЛАСТНОЕ УПРАВЛЕНИЕ ПРИ ЕКАТЕРИНЕ II: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Губернатор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глава губернии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контроль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чиновников, исполнение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законов, руководство войсками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губернии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Губернское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правление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совещательный орган, исполнение указов, надзор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 работой местной власти</a:t>
            </a:r>
          </a:p>
          <a:p>
            <a:pPr marL="357188" indent="-342900">
              <a:spcAft>
                <a:spcPts val="400"/>
              </a:spcAft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Казённая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палата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налоги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финансы, гос. имущество,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строительство.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57188" indent="-342900">
              <a:spcAft>
                <a:spcPts val="40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Приказ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общественного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призрения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вопросы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медицины, образования, содержанием приютов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тюрем.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Капитан-исправник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глава уезда, выбирался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из дворян и утверждался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губернатором, отвечал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 порядок в уезде, сбор налогов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Городничий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глава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администрации и полиции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города.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5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ЕКАТЕРИНА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ПРАВИТЕЛЬНИЦА РОССИИ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1"/>
            <a:ext cx="4536504" cy="4988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История Екатерины II похожа на сказку про бедную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немецкую принцессу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Софью Августу Фредерику Ангальт-Цербстскую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которая в 1744 г. стала женой наследника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российского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престола, а затем — российской императрицей. Но вместо беззаботной</a:t>
            </a: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жизни её ожидал многолетний труд.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Приходилось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проявлять волю, терпение, гибкость</a:t>
            </a: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ума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чувство меры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действиях.  </a:t>
            </a:r>
          </a:p>
        </p:txBody>
      </p:sp>
      <p:pic>
        <p:nvPicPr>
          <p:cNvPr id="1026" name="Picture 2" descr="http://vignette1.millionwiki.nocookie.net/romanov/images/3/3d/1421618525_3.jpg/revision/latest?cb=20150721141824&amp;path-prefix=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"/>
          <a:stretch/>
        </p:blipFill>
        <p:spPr bwMode="auto">
          <a:xfrm>
            <a:off x="4955458" y="1700808"/>
            <a:ext cx="3893574" cy="491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7"/>
            <a:ext cx="856895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рамках губернской реформы была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ликвидирована самостоятельность Запорожской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Сечи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К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общероссийским были приведены порядки в Прибалтике.</a:t>
            </a:r>
          </a:p>
        </p:txBody>
      </p:sp>
      <p:pic>
        <p:nvPicPr>
          <p:cNvPr id="4" name="Picture 8" descr="http://uateka.com/uploads/media/photo/2011/07/05/fe89772ef762166c3fbab8d896d9cab908e976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"/>
          <a:stretch/>
        </p:blipFill>
        <p:spPr bwMode="auto">
          <a:xfrm>
            <a:off x="251520" y="2276872"/>
            <a:ext cx="8568952" cy="4300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9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052736"/>
            <a:ext cx="4680520" cy="5545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1785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была издана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Жалованная грамота городам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</a:p>
          <a:p>
            <a:pPr marL="354013" indent="-354013"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аселение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городов разделялось на 6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категорий.</a:t>
            </a:r>
          </a:p>
          <a:p>
            <a:pPr marL="354013" indent="-354013"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городах был установлено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самоуправление – «Собрание градского общества» избирало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городского голову и городскую думу. Они ведали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благоустройством города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городским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хозяйством. </a:t>
            </a:r>
          </a:p>
          <a:p>
            <a:pPr marL="354013" indent="-354013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Избирательным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правом обладали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обыватели, достигшие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25 лет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 годовым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доходом не менее 50 рублей.</a:t>
            </a:r>
          </a:p>
        </p:txBody>
      </p:sp>
      <p:pic>
        <p:nvPicPr>
          <p:cNvPr id="21506" name="Picture 2" descr="http://microbik.ru/dostc/%D0%A1%D0%B1%D0%BE%D1%80%D0%BD%D0%B8%D0%BA+%D0%BC%D0%B5%D1%82%D0%BE%D0%B4%D0%B8%D1%87%D0%B5%D1%81%D0%BA%D0%B8%D1%85+%D0%BC%D0%B0%D1%82%D0%B5%D1%80%D0%B8%D0%B0%D0%BB%D0%BE%D0%B2+%D0%BF%D0%BE+%D0%B8%D1%81%D1%82%D0%BE%D1%80%D0%B8%D0%B8+%D0%BF%D0%B0%D1%80%D0%BB%D0%B0%D0%BC%D0%B5%D0%BD%D1%82%D0%B0%D1%80%D0%B8%D0%B7%D0%BC%D0%B0+%D0%B2+%D1%80%D0%BE%D1%81%D1%81%D0%B8%D0%B8+%D1%81%D0%BB%D0%BE%D0%B2%D0%BE+%C2%AB%D0%BF%D0%B0%D1%80%D0%BB%D0%B0%D0%BC%D0%B5%D0%BD%D1%82%C2%BBc/204311_html_m6e31ffd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6" y="1151676"/>
            <a:ext cx="3870275" cy="5426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7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052737"/>
            <a:ext cx="8568953" cy="194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Школьная реформа 1786 г.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создала систему бессословного среднего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образования: в губернских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городах открылись главные (4-годичные), а в уездных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 малые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(2-годичные) народные училища.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классы набирались ученики одного возраста, уроки велись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8674" name="Picture 2" descr="https://s.pfst.net/2011.12/98242630662d923ce6092c284e4376cf9a849d569e5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800812" y="3068960"/>
            <a:ext cx="4991080" cy="3449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19" y="2996952"/>
            <a:ext cx="3384377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одним программам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типовым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государственным</a:t>
            </a: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учебникам. Впервые </a:t>
            </a: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появились настенная</a:t>
            </a: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доска,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классный журнал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обязательные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экзамены и </a:t>
            </a: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регулярные каникулы.</a:t>
            </a:r>
          </a:p>
        </p:txBody>
      </p:sp>
    </p:spTree>
    <p:extLst>
      <p:ext uri="{BB962C8B-B14F-4D97-AF65-F5344CB8AC3E}">
        <p14:creationId xmlns:p14="http://schemas.microsoft.com/office/powerpoint/2010/main" val="3775164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052737"/>
            <a:ext cx="8568953" cy="122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Впервые открылись учебное заведение для дворянских девушек —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Смольный институт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Петербурге (1764)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Коммерческое училище в Москве (1772).</a:t>
            </a:r>
          </a:p>
        </p:txBody>
      </p:sp>
      <p:pic>
        <p:nvPicPr>
          <p:cNvPr id="27650" name="Picture 2" descr="http://www.hermitagemuseum.com/wps/wcm/connect/8bacf4ba-2503-44d5-8a20-ba5ca10bbdf7/WOA_IMAGE_1.jpg?MOD=AJPERES&amp;CACHEID=db3d3e83-1bbc-4a0d-851b-057b1d58f68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"/>
          <a:stretch/>
        </p:blipFill>
        <p:spPr bwMode="auto">
          <a:xfrm>
            <a:off x="251520" y="2406310"/>
            <a:ext cx="8681580" cy="4215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5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124745"/>
            <a:ext cx="8568953" cy="5040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1773 г. указ Синода провозгласил принцип веротерпимости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особое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значение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это имело для мусульман, которым разрешили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запрещённое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прежде строительство мечетей. 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</a:t>
            </a:r>
          </a:p>
          <a:p>
            <a:pPr marL="5383213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1788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 своим именным указом разрешила создание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Уфимского Духовного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Магометанского закона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Собрания,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ставшего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первым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муфтиятом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на территории Российской империи.</a:t>
            </a:r>
          </a:p>
        </p:txBody>
      </p:sp>
      <p:pic>
        <p:nvPicPr>
          <p:cNvPr id="30722" name="Picture 2" descr="http://static.panoramio.com/photos/large/557988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"/>
          <a:stretch/>
        </p:blipFill>
        <p:spPr bwMode="auto">
          <a:xfrm>
            <a:off x="251519" y="2334851"/>
            <a:ext cx="5256585" cy="4275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65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124745"/>
            <a:ext cx="8568953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1782 г.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 издан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«Устав благочиния»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 закон 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полиции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которой поручались воспитание и контроль за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выполнением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подданными своих обязанностей.</a:t>
            </a:r>
          </a:p>
        </p:txBody>
      </p:sp>
      <p:pic>
        <p:nvPicPr>
          <p:cNvPr id="33798" name="Picture 6" descr="http://literra.websib.ru/sites/default/files/images/card26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"/>
          <a:stretch/>
        </p:blipFill>
        <p:spPr bwMode="auto">
          <a:xfrm>
            <a:off x="268429" y="2276872"/>
            <a:ext cx="8552043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82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РЕФОРМЫ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124745"/>
            <a:ext cx="8568953" cy="144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 время правления Екатерины II гонениям подверглись многие деятели общественной мысли, была установлена строгая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цензура. Причиной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этому стала крестьянская война 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Е. Пугачёва. Она показала, что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общее благо» – не для всех.</a:t>
            </a:r>
          </a:p>
        </p:txBody>
      </p:sp>
      <p:pic>
        <p:nvPicPr>
          <p:cNvPr id="35844" name="Picture 4" descr="http://starrrs.ru/wp-content/uploads/2013/08/alexandr_Radische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12160" y="2708920"/>
            <a:ext cx="2808312" cy="3876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19" y="2564904"/>
            <a:ext cx="5616625" cy="402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Автор «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Путешествия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из Петербурга в Москву»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А. Н. Радищев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заявил,</a:t>
            </a: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что «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самодержавство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есть наипротивнейшее человеческому</a:t>
            </a:r>
          </a:p>
          <a:p>
            <a:pPr algn="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естеству состояние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». Он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 приговорён судом к казни, заменённой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императрицей на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10-летнюю ссылку в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Сибирь. Известного книгоиздателя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Н. И.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Новикова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императрица приговорила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15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годам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заключения в Шлиссельбургской крепости.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18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55575"/>
            <a:ext cx="8545513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42617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ИТОГИ ВНУТРЕННЕЙ ПОЛИТИКИ ЕКАТЕРИНЫ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700808"/>
            <a:ext cx="8568953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Усиление абсолютной власти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российского монарха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Дворянство стало замкнутым привилегированным сословием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Секуляризация церковных земель.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городах организовано самоуправление.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Значительно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ухудшилось положение крестьян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 принесла успехов попытка создания нового сборника законов России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Внутренняя политика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Екатерины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носила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противоречивый характер. В целом преобразования императрицы проводились в интересах высших сословий, что было невозможно сделать без ущерба для податных категорий населения.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7488832" cy="3929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Какое историческое название получила внутренняя политика Екатерины II?</a:t>
            </a:r>
            <a:endParaRPr lang="ru-RU" sz="2400" dirty="0"/>
          </a:p>
          <a:p>
            <a:r>
              <a:rPr lang="ru-RU" sz="2400" dirty="0"/>
              <a:t>А) политика «сильной руки»   </a:t>
            </a:r>
          </a:p>
          <a:p>
            <a:r>
              <a:rPr lang="ru-RU" sz="2400" dirty="0"/>
              <a:t>Б) «следование западному образцу»</a:t>
            </a:r>
          </a:p>
          <a:p>
            <a:r>
              <a:rPr lang="ru-RU" sz="2400" dirty="0"/>
              <a:t>В) политика «просвещенного абсолютизма»</a:t>
            </a:r>
          </a:p>
          <a:p>
            <a:r>
              <a:rPr lang="ru-RU" sz="2400" b="1" dirty="0"/>
              <a:t>2. Каким должен быть монарх, по мнению Екатерины II?</a:t>
            </a:r>
            <a:endParaRPr lang="ru-RU" sz="2400" dirty="0"/>
          </a:p>
          <a:p>
            <a:r>
              <a:rPr lang="ru-RU" sz="2400" dirty="0"/>
              <a:t>А) деспот и тиран    </a:t>
            </a:r>
          </a:p>
          <a:p>
            <a:r>
              <a:rPr lang="ru-RU" sz="2400" dirty="0"/>
              <a:t>Б) демократ на троне    </a:t>
            </a:r>
          </a:p>
          <a:p>
            <a:r>
              <a:rPr lang="ru-RU" sz="2400" dirty="0"/>
              <a:t>В) философ на троне</a:t>
            </a:r>
          </a:p>
        </p:txBody>
      </p:sp>
    </p:spTree>
    <p:extLst>
      <p:ext uri="{BB962C8B-B14F-4D97-AF65-F5344CB8AC3E}">
        <p14:creationId xmlns:p14="http://schemas.microsoft.com/office/powerpoint/2010/main" val="1843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ЕКАТЕРИНА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ПРАВИТЕЛЬНИЦА РОССИИ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3"/>
            <a:ext cx="856895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Свергнув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1762 г.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 результате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дворцового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переворота своего мужа Петра III,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вступила на престол на долгие 34 года. Императрица вставала в 6—7 часов утра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сразу начинала работу с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бумагами, выучила русский язык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много читала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книги по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истории, юриспруденции,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политике.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/>
        </p:blipFill>
        <p:spPr bwMode="auto">
          <a:xfrm>
            <a:off x="251520" y="3495368"/>
            <a:ext cx="8568952" cy="3111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771169"/>
            <a:ext cx="7783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3. Что такое секуляризация?</a:t>
            </a:r>
            <a:endParaRPr lang="ru-RU" sz="2000" dirty="0"/>
          </a:p>
          <a:p>
            <a:r>
              <a:rPr lang="ru-RU" sz="2000" dirty="0"/>
              <a:t>А) изъятие церковных ценностей из храмов и монастырей</a:t>
            </a:r>
          </a:p>
          <a:p>
            <a:r>
              <a:rPr lang="ru-RU" sz="2000" dirty="0"/>
              <a:t>Б) упразднение патриаршества</a:t>
            </a:r>
          </a:p>
          <a:p>
            <a:r>
              <a:rPr lang="ru-RU" sz="2000" dirty="0"/>
              <a:t>В) передача церковных и монастырских земель государству</a:t>
            </a:r>
          </a:p>
          <a:p>
            <a:r>
              <a:rPr lang="ru-RU" sz="2000" b="1" dirty="0"/>
              <a:t>4. Для чего Екатерина II собирает Уложенную комиссию?</a:t>
            </a:r>
            <a:endParaRPr lang="ru-RU" sz="2000" dirty="0"/>
          </a:p>
          <a:p>
            <a:r>
              <a:rPr lang="ru-RU" sz="2000" dirty="0"/>
              <a:t>А) для разработки реформ в области образования</a:t>
            </a:r>
          </a:p>
          <a:p>
            <a:r>
              <a:rPr lang="ru-RU" sz="2000" dirty="0"/>
              <a:t>Б) для создания нового свода законов</a:t>
            </a:r>
          </a:p>
          <a:p>
            <a:r>
              <a:rPr lang="ru-RU" sz="2000" dirty="0"/>
              <a:t>В) для рассмотрения написанного ею «Наказа»</a:t>
            </a:r>
          </a:p>
        </p:txBody>
      </p:sp>
    </p:spTree>
    <p:extLst>
      <p:ext uri="{BB962C8B-B14F-4D97-AF65-F5344CB8AC3E}">
        <p14:creationId xmlns:p14="http://schemas.microsoft.com/office/powerpoint/2010/main" val="41262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61100" cy="682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698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5. Какое сословие получило новые привилегии в царствование Екатерины II?</a:t>
            </a:r>
            <a:endParaRPr lang="ru-RU" sz="2000" dirty="0"/>
          </a:p>
          <a:p>
            <a:r>
              <a:rPr lang="ru-RU" sz="2000" dirty="0"/>
              <a:t>А) купечество  </a:t>
            </a:r>
          </a:p>
          <a:p>
            <a:r>
              <a:rPr lang="ru-RU" sz="2000" dirty="0"/>
              <a:t>Б) дворянство   </a:t>
            </a:r>
          </a:p>
          <a:p>
            <a:r>
              <a:rPr lang="ru-RU" sz="2000" dirty="0"/>
              <a:t>В) окружение императрицы</a:t>
            </a:r>
          </a:p>
          <a:p>
            <a:r>
              <a:rPr lang="ru-RU" sz="2000" b="1" dirty="0"/>
              <a:t>6. Основная мысль документа «Жалованная грамота дворянству» 1785 года (выбрать все возможные варианты): </a:t>
            </a:r>
            <a:endParaRPr lang="ru-RU" sz="2000" dirty="0"/>
          </a:p>
          <a:p>
            <a:r>
              <a:rPr lang="ru-RU" sz="2000" dirty="0"/>
              <a:t>А) отмена прежних привилегий дворян</a:t>
            </a:r>
          </a:p>
          <a:p>
            <a:r>
              <a:rPr lang="ru-RU" sz="2000" dirty="0"/>
              <a:t>Б) подтверждение прежних привилегий</a:t>
            </a:r>
          </a:p>
          <a:p>
            <a:r>
              <a:rPr lang="ru-RU" sz="2000" dirty="0"/>
              <a:t>В) разрешение на создание дворянских обществ и дворянских собраний</a:t>
            </a:r>
          </a:p>
        </p:txBody>
      </p:sp>
    </p:spTree>
    <p:extLst>
      <p:ext uri="{BB962C8B-B14F-4D97-AF65-F5344CB8AC3E}">
        <p14:creationId xmlns:p14="http://schemas.microsoft.com/office/powerpoint/2010/main" val="3016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ЕКАТЕРИНА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ПРАВИТЕЛЬНИЦА РОССИИ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3"/>
            <a:ext cx="8568952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Екатерина умела выбирать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привлекать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службу даже лично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неприятных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ей, но умных и способных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людей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не забывала щедро их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награждать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</a:p>
        </p:txBody>
      </p:sp>
      <p:pic>
        <p:nvPicPr>
          <p:cNvPr id="8194" name="Picture 2" descr="http://www.colors.life/upload/blogs/bd/28/bd28ee076b03ff5fec92521e490c8f6b_RSZ_6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0" y="2767094"/>
            <a:ext cx="1968153" cy="3119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emur59.ru/sites/default/files/images/%20Rumianceva-Zadunaiysk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50" y="2767094"/>
            <a:ext cx="2253563" cy="3119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251" y="6021287"/>
            <a:ext cx="1971422" cy="648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А. ПОТЕМКИН ТАВРИЧЕСКИЙ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1451" y="6021287"/>
            <a:ext cx="2253563" cy="648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П.А. РУМЯНЦЕВ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2" name="Picture 10" descr="http://www.stihi.ru/pics/2015/07/28/85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/>
          <a:stretch/>
        </p:blipFill>
        <p:spPr bwMode="auto">
          <a:xfrm>
            <a:off x="4860032" y="2765992"/>
            <a:ext cx="1994251" cy="3106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personbio.com/img/488/488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" b="33"/>
          <a:stretch/>
        </p:blipFill>
        <p:spPr bwMode="auto">
          <a:xfrm>
            <a:off x="7020232" y="2744759"/>
            <a:ext cx="1932039" cy="312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54283" y="6038613"/>
            <a:ext cx="2289717" cy="630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Е.Р. ВОРОНЦОВА-ДАШКОВА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1" y="6038613"/>
            <a:ext cx="1994251" cy="630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АДМИРАЛ Ф.Ф. УШАКОВ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5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ЕКАТЕРИНА </a:t>
            </a:r>
            <a:r>
              <a:rPr lang="en-US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ПРАВИТЕЛЬНИЦА РОССИИ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700807"/>
            <a:ext cx="4536504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Она издавала журнал «Всякая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всячина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», сочиняла законы и пьесы для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театра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коллекционировала картины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книги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переписывалась с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французскими Просветителями (Вольтером, Д. Дидро).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Искренний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патриотизм и обаяние сочетались у Екатерины с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отсутствием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угрызений совести, к соперникам в борьбе за власть она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была беспощадна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</p:txBody>
      </p:sp>
      <p:pic>
        <p:nvPicPr>
          <p:cNvPr id="10244" name="Picture 4" descr="http://www.nkj.ru/upload/iblock/55ae62b9964b8f2a051781a70dfa75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0723" y="1700806"/>
            <a:ext cx="3873884" cy="482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5" y="6021288"/>
            <a:ext cx="182413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ВОЛЬТЕР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23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628801"/>
            <a:ext cx="8552411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Проблемы, требовавшие решения: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Старая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система управления не отвечала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нуждам страны.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Picture 2" descr="http://upload.wikimedia.org/wikipedia/commons/0/06/Profile_portrait_of_Catherine_II_by_Fedor_Rokotov_(1763,_Tretyakov_gallery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87703" y="2492896"/>
            <a:ext cx="4250088" cy="3968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420889"/>
            <a:ext cx="4276204" cy="4040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Законы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Российской империи не были собраны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воедино.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 algn="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Экономика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государства (сельское хозяйство,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промышленность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 была неразвита.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казне постоянно не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хватало денег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Общество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России требовало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переустройства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7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71296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Из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трудов просветителей она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восприняла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идею</a:t>
            </a:r>
          </a:p>
          <a:p>
            <a:pPr marL="3760788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«просвещённого абсолютизма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 – политики достижения в государстве «общего блага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».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7926"/>
            <a:ext cx="3563888" cy="4484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2924944"/>
            <a:ext cx="5256584" cy="3637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3688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еория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общественного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договора: </a:t>
            </a:r>
          </a:p>
          <a:p>
            <a:pPr marL="636588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Основным носитель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власти в государстве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народ.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36588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Народ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передаёт часть своих полномочий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правителю. </a:t>
            </a:r>
          </a:p>
          <a:p>
            <a:pPr marL="636588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Осуществлять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политику «просвещённого абсолютизма» должны были «просвещённые» монархи – «мудрецы на троне».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6021288"/>
            <a:ext cx="182413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ЛОКК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39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  <a:endParaRPr lang="ru-RU" b="1" dirty="0">
              <a:solidFill>
                <a:srgbClr val="CD7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678" y="1700807"/>
            <a:ext cx="3527810" cy="4940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Екатерина ІІ по-своему восприняла идеи «просвещённого абсолютизма».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Свою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концепцию этой политики она изложила 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«Наказе»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правовом и философском труде, который императрица составляла около двух лет и отдельных статьях.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"/>
          <a:stretch/>
        </p:blipFill>
        <p:spPr bwMode="auto">
          <a:xfrm>
            <a:off x="323528" y="1693302"/>
            <a:ext cx="4968552" cy="494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30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>
                <a:solidFill>
                  <a:srgbClr val="CD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ПРОСВЕЩЕННЫЙ АБСОЛЮТИЗМ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3"/>
            <a:ext cx="8712968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Монарх –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источник неограниченной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власти, он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создаёт законы, его воля ничем не ограничена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управлении монарху помогают правительство и дворяне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Сословное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устройство российского общества должно оставаться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неизменным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Закон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управляет государством. Все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ему подчиняются.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Государство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должно содействовать развитию сельского хозяйства, промышленности и торговли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создания общества «общего блага» необходимо просвещать народ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Государство обязано иметь сильную армию, флот, полицию, аппарат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чиновников,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чтобы поддерживать внутренний порядок.</a:t>
            </a:r>
          </a:p>
        </p:txBody>
      </p:sp>
    </p:spTree>
    <p:extLst>
      <p:ext uri="{BB962C8B-B14F-4D97-AF65-F5344CB8AC3E}">
        <p14:creationId xmlns:p14="http://schemas.microsoft.com/office/powerpoint/2010/main" val="37289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1583</Words>
  <Application>Microsoft Office PowerPoint</Application>
  <PresentationFormat>Экран (4:3)</PresentationFormat>
  <Paragraphs>167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ВНУТРЕННЯЯ ПОЛИТИКА ЕКАТЕРИНЫ II</vt:lpstr>
      <vt:lpstr>ЕКАТЕРИНА II – ПРАВИТЕЛЬНИЦА РОССИИ</vt:lpstr>
      <vt:lpstr>ЕКАТЕРИНА II – ПРАВИТЕЛЬНИЦА РОССИИ</vt:lpstr>
      <vt:lpstr>ЕКАТЕРИНА II – ПРАВИТЕЛЬНИЦА РОССИИ</vt:lpstr>
      <vt:lpstr>ЕКАТЕРИНА II – ПРАВИТЕЛЬНИЦА РОССИИ</vt:lpstr>
      <vt:lpstr>ПРОСВЕЩЕННЫЙ АБСОЛЮТИЗМ</vt:lpstr>
      <vt:lpstr>ПРОСВЕЩЕННЫЙ АБСОЛЮТИЗМ</vt:lpstr>
      <vt:lpstr>ПРОСВЕЩЕННЫЙ АБСОЛЮТИЗМ</vt:lpstr>
      <vt:lpstr>ПРОСВЕЩЕННЫЙ АБСОЛЮТИЗМ</vt:lpstr>
      <vt:lpstr>ПРОСВЕЩЕННЫЙ АБСОЛЮТИЗМ</vt:lpstr>
      <vt:lpstr>ПРОСВЕЩЕННЫЙ АБСОЛЮТИЗМ</vt:lpstr>
      <vt:lpstr>ПРОСВЕЩЕННЫЙ АБСОЛЮТИЗМ</vt:lpstr>
      <vt:lpstr>ПРОСВЕЩЕННЫЙ АБСОЛЮТИЗМ</vt:lpstr>
      <vt:lpstr>ПРОСВЕЩЕННЫЙ АБСОЛЮТИЗМ</vt:lpstr>
      <vt:lpstr>ПРОСВЕЩЕННЫЙ АБСОЛЮТИЗМ</vt:lpstr>
      <vt:lpstr>РЕФОРМЫ ЕКАТЕРИНЫ II</vt:lpstr>
      <vt:lpstr>РЕФОРМЫ ЕКАТЕРИНЫ II</vt:lpstr>
      <vt:lpstr>РЕФОРМЫ ЕКАТЕРИНЫ II</vt:lpstr>
      <vt:lpstr>РЕФОРМЫ ЕКАТЕРИНЫ II</vt:lpstr>
      <vt:lpstr>РЕФОРМЫ ЕКАТЕРИНЫ II</vt:lpstr>
      <vt:lpstr>РЕФОРМЫ ЕКАТЕРИНЫ II</vt:lpstr>
      <vt:lpstr>РЕФОРМЫ ЕКАТЕРИНЫ II</vt:lpstr>
      <vt:lpstr>РЕФОРМЫ ЕКАТЕРИНЫ II</vt:lpstr>
      <vt:lpstr>РЕФОРМЫ ЕКАТЕРИНЫ II</vt:lpstr>
      <vt:lpstr>РЕФОРМЫ ЕКАТЕРИНЫ II</vt:lpstr>
      <vt:lpstr>РЕФОРМЫ ЕКАТЕРИНЫ II</vt:lpstr>
      <vt:lpstr>Презентация PowerPoint</vt:lpstr>
      <vt:lpstr>ИТОГИ ВНУТРЕННЕЙ ПОЛИТИКИ ЕКАТЕРИНЫ II</vt:lpstr>
      <vt:lpstr>Тест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учитель</cp:lastModifiedBy>
  <cp:revision>39</cp:revision>
  <dcterms:created xsi:type="dcterms:W3CDTF">2017-01-06T09:51:40Z</dcterms:created>
  <dcterms:modified xsi:type="dcterms:W3CDTF">2018-12-12T19:02:03Z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4221096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