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6" r:id="rId4"/>
    <p:sldId id="257" r:id="rId5"/>
    <p:sldId id="284" r:id="rId6"/>
    <p:sldId id="285" r:id="rId7"/>
    <p:sldId id="286" r:id="rId8"/>
    <p:sldId id="258" r:id="rId9"/>
    <p:sldId id="277" r:id="rId10"/>
    <p:sldId id="296" r:id="rId11"/>
    <p:sldId id="259" r:id="rId12"/>
    <p:sldId id="282" r:id="rId13"/>
    <p:sldId id="290" r:id="rId14"/>
    <p:sldId id="291" r:id="rId15"/>
    <p:sldId id="292" r:id="rId16"/>
    <p:sldId id="294" r:id="rId17"/>
    <p:sldId id="293" r:id="rId18"/>
    <p:sldId id="281" r:id="rId19"/>
    <p:sldId id="297" r:id="rId20"/>
    <p:sldId id="29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AAD7761-A597-A3F6-285A-FEC2711B62C8}">
  <a:tblStyle styleId="{8AAD7761-A597-A3F6-285A-FEC2711B62C8}" styleName="Middle Style 2 - accent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dk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50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Употребляешь ли ты в пищу орехи, если да, то, как часто?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0964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8.12762818420283E-2"/>
          <c:y val="0.41484449858047456"/>
          <c:w val="0.54716487221497923"/>
          <c:h val="0.511087981439277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1 раз в мес.</c:v>
                </c:pt>
                <c:pt idx="2">
                  <c:v>1 раз в нед.</c:v>
                </c:pt>
                <c:pt idx="3">
                  <c:v>каждый день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653"/>
          <c:y val="0.16552136330125641"/>
          <c:w val="0.34674872916775007"/>
          <c:h val="0.75324248108340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Какие травы и пряности используют для приготовления пищи в вашей семье?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5.0393102496435416E-2"/>
          <c:y val="6.740822492132803E-2"/>
        </c:manualLayout>
      </c:layout>
    </c:title>
    <c:plotArea>
      <c:layout>
        <c:manualLayout>
          <c:layoutTarget val="inner"/>
          <c:xMode val="edge"/>
          <c:yMode val="edge"/>
          <c:x val="0.1083334192868998"/>
          <c:y val="0.44615029460179029"/>
          <c:w val="0.46196050397209665"/>
          <c:h val="0.45413066492172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Укроп, петрушка</c:v>
                </c:pt>
                <c:pt idx="2">
                  <c:v>Перец черный 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808"/>
          <c:y val="0.30614101311508235"/>
          <c:w val="0.36234315315992338"/>
          <c:h val="0.693858986884917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Употребляешь ли ты в пищу рыбу, если да, то, какие блюда с ее содержанием ты кушаешь чаще всего?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68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0.17444300477337013"/>
          <c:y val="0.43797189680053167"/>
          <c:w val="0.42394191466726416"/>
          <c:h val="0.49331422797645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Суп</c:v>
                </c:pt>
                <c:pt idx="2">
                  <c:v>Салат</c:v>
                </c:pt>
                <c:pt idx="3">
                  <c:v>Котлеты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2899785335132"/>
          <c:y val="0.24290190902798087"/>
          <c:w val="0.34674872916775035"/>
          <c:h val="0.7532424810834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Какие травы и пряности используют для приготовления пищи в вашей семье?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5.0393102496435416E-2"/>
          <c:y val="6.740822492132803E-2"/>
        </c:manualLayout>
      </c:layout>
    </c:title>
    <c:plotArea>
      <c:layout>
        <c:manualLayout>
          <c:layoutTarget val="inner"/>
          <c:xMode val="edge"/>
          <c:yMode val="edge"/>
          <c:x val="0.1083334192868998"/>
          <c:y val="0.44615029460179029"/>
          <c:w val="0.46196050397209665"/>
          <c:h val="0.45413066492172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Укроп, петрушка</c:v>
                </c:pt>
                <c:pt idx="2">
                  <c:v>Перец черный 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808"/>
          <c:y val="0.30614101311508235"/>
          <c:w val="0.36234315315992338"/>
          <c:h val="0.693858986884917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Употребляешь ли ты в пищу рыбу, если да, то, какие блюда с ее содержанием ты кушаешь чаще всего?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68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0.17444300477337024"/>
          <c:y val="0.43797189680053178"/>
          <c:w val="0.42394191466726427"/>
          <c:h val="0.49331422797645336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62728997853351365"/>
          <c:y val="0.24290190902798095"/>
          <c:w val="0.34674872916775046"/>
          <c:h val="0.7532424810834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464452638197699E-2"/>
          <c:y val="0.17725412245583586"/>
          <c:w val="0.52770505261047496"/>
          <c:h val="0.65435426523698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все продукты указанные в анкете предлагаются ребенку</c:v>
                </c:pt>
                <c:pt idx="1">
                  <c:v>эти продукты можно заменить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765692605995361"/>
          <c:y val="0.17628546108836715"/>
          <c:w val="0.36234315315992338"/>
          <c:h val="0.7450827338248979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Употребляешь ли ты в пищу куриные яйца, если да, то, как часто?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16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5.9665152280470479E-2"/>
          <c:y val="0.37783643495521552"/>
          <c:w val="0.54716487221497923"/>
          <c:h val="0.511087981439277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1 раз в мес.</c:v>
                </c:pt>
                <c:pt idx="2">
                  <c:v>1 раз в нед.</c:v>
                </c:pt>
                <c:pt idx="3">
                  <c:v>каждый день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686"/>
          <c:y val="0.16552136330125639"/>
          <c:w val="0.34674872916775007"/>
          <c:h val="0.753242481083406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Употребляешь ли ты в пищу сливочное масло, если да, то, какие блюда с его содержанием ты кушаешь чаще всего?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16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0.17444300477336996"/>
          <c:y val="0.46059800106385967"/>
          <c:w val="0.40449760631596632"/>
          <c:h val="0.470688123713124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Каша</c:v>
                </c:pt>
                <c:pt idx="2">
                  <c:v>Бутерброд</c:v>
                </c:pt>
                <c:pt idx="3">
                  <c:v>Блины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28997853351232"/>
          <c:y val="0.24290190902798076"/>
          <c:w val="0.34674872916775007"/>
          <c:h val="0.753242481083406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Какие блюда из гороха ты знаешь?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51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5.5552231008794493E-2"/>
          <c:y val="0.43164329842777976"/>
          <c:w val="0.53280708436650315"/>
          <c:h val="0.49767686317851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Каша</c:v>
                </c:pt>
                <c:pt idx="2">
                  <c:v>Суп</c:v>
                </c:pt>
                <c:pt idx="3">
                  <c:v>Салат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73"/>
          <c:y val="0.16552136330125639"/>
          <c:w val="0.34674872916775018"/>
          <c:h val="0.7532424810834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Употребляешь ли ты в пищу рыбу, если да, то, какие блюда с ее содержанием ты кушаешь чаще всего?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51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0.17444300477337002"/>
          <c:y val="0.43797189680053156"/>
          <c:w val="0.42394191466726405"/>
          <c:h val="0.49331422797645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Суп</c:v>
                </c:pt>
                <c:pt idx="2">
                  <c:v>Салат</c:v>
                </c:pt>
                <c:pt idx="3">
                  <c:v>Котлеты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28997853351276"/>
          <c:y val="0.24290190902798081"/>
          <c:w val="0.34674872916775018"/>
          <c:h val="0.7532424810834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Какие травы и пряности используют для приготовления пищи в вашей семье?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5.0393102496435395E-2"/>
          <c:y val="6.7408224921327975E-2"/>
        </c:manualLayout>
      </c:layout>
    </c:title>
    <c:plotArea>
      <c:layout>
        <c:manualLayout>
          <c:layoutTarget val="inner"/>
          <c:xMode val="edge"/>
          <c:yMode val="edge"/>
          <c:x val="0.10833341928689977"/>
          <c:y val="0.4461502946017904"/>
          <c:w val="0.46196050397209643"/>
          <c:h val="0.45413066492172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Укроп, петрушка</c:v>
                </c:pt>
                <c:pt idx="2">
                  <c:v>Перец черный 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775"/>
          <c:y val="0.30614101311508235"/>
          <c:w val="0.36234315315992333"/>
          <c:h val="0.693858986884917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444300477337013"/>
          <c:y val="0.43797189680053167"/>
          <c:w val="0.42394191466726416"/>
          <c:h val="0.49331422797645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Суп</c:v>
                </c:pt>
                <c:pt idx="2">
                  <c:v>Салат</c:v>
                </c:pt>
                <c:pt idx="3">
                  <c:v>Котлеты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2899785335132"/>
          <c:y val="0.24290190902798087"/>
          <c:w val="0.34674872916775035"/>
          <c:h val="0.7532424810834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Какие травы и пряности используют для приготовления пищи в вашей семье?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5.0393102496435416E-2"/>
          <c:y val="6.740822492132803E-2"/>
        </c:manualLayout>
      </c:layout>
    </c:title>
    <c:plotArea>
      <c:layout>
        <c:manualLayout>
          <c:layoutTarget val="inner"/>
          <c:xMode val="edge"/>
          <c:yMode val="edge"/>
          <c:x val="0.1083334192868998"/>
          <c:y val="0.44615029460179029"/>
          <c:w val="0.46196050397209665"/>
          <c:h val="0.45413066492172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 знаю</c:v>
                </c:pt>
                <c:pt idx="1">
                  <c:v>Укроп, петрушка</c:v>
                </c:pt>
                <c:pt idx="2">
                  <c:v>Перец черный 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49377740477808"/>
          <c:y val="0.30614101311508235"/>
          <c:w val="0.36234315315992338"/>
          <c:h val="0.693858986884917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Употребляешь ли ты в пищу рыбу, если да, то, какие блюда с ее содержанием ты кушаешь чаще всего?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9.8474549925911068E-3"/>
          <c:y val="8.1493735249313082E-3"/>
        </c:manualLayout>
      </c:layout>
    </c:title>
    <c:plotArea>
      <c:layout>
        <c:manualLayout>
          <c:layoutTarget val="inner"/>
          <c:xMode val="edge"/>
          <c:yMode val="edge"/>
          <c:x val="0.17444300477337013"/>
          <c:y val="0.43797189680053167"/>
          <c:w val="0.42394191466726416"/>
          <c:h val="0.49331422797645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Суп</c:v>
                </c:pt>
                <c:pt idx="2">
                  <c:v>Салат</c:v>
                </c:pt>
                <c:pt idx="3">
                  <c:v>Котлеты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72899785335132"/>
          <c:y val="0.24290190902798087"/>
          <c:w val="0.34674872916775035"/>
          <c:h val="0.75324248108340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F463A-BC7C-46EE-9F1E-7F377CCA4891}" type="datetimeFigureOut">
              <a:rPr/>
              <a:pPr>
                <a:defRPr/>
              </a:pPr>
              <a:t>10/20/2013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83448D-3A78-4528-A469-B745A65DA48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60997" y="357165"/>
            <a:ext cx="7740093" cy="3354659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ГБОУ СОШ с.Красный Яр</a:t>
            </a:r>
            <a:br>
              <a:rPr lang="ru-RU" sz="2800" dirty="0"/>
            </a:br>
            <a:r>
              <a:rPr lang="ru-RU" sz="2800" dirty="0" smtClean="0"/>
              <a:t>«Юный исследователь – 2021»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000" b="1" dirty="0" smtClean="0"/>
              <a:t>О ПОЛЬЗЕ ПРОДУКТОВ ПИТАНИЯ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endParaRPr b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073441" y="3591217"/>
            <a:ext cx="6400800" cy="3083003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Феофанова Анастасия</a:t>
            </a:r>
            <a:endParaRPr sz="28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ученица </a:t>
            </a:r>
            <a:r>
              <a:rPr lang="ru-RU" sz="2800" dirty="0">
                <a:solidFill>
                  <a:schemeClr val="tx1"/>
                </a:solidFill>
              </a:rPr>
              <a:t>2</a:t>
            </a:r>
            <a:r>
              <a:rPr lang="ru-RU" sz="2800" dirty="0" smtClean="0">
                <a:solidFill>
                  <a:schemeClr val="tx1"/>
                </a:solidFill>
              </a:rPr>
              <a:t>  г класса</a:t>
            </a:r>
          </a:p>
          <a:p>
            <a:pPr algn="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ГБОУ СОШ с.Красный Яр </a:t>
            </a:r>
            <a:endParaRPr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endParaRPr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Красный Яр </a:t>
            </a:r>
            <a:r>
              <a:rPr lang="ru-RU" sz="2400" dirty="0" smtClean="0">
                <a:solidFill>
                  <a:schemeClr val="tx1"/>
                </a:solidFill>
              </a:rPr>
              <a:t>2021</a:t>
            </a:r>
            <a:endParaRPr lang="ru-RU" sz="2400" dirty="0"/>
          </a:p>
        </p:txBody>
      </p:sp>
      <p:pic>
        <p:nvPicPr>
          <p:cNvPr id="7" name="Рисунок 6" descr="C:\Users\1\Desktop\символ-логотипа-дизайна-удерживания-здоровой-еды-111387793.jpg"/>
          <p:cNvPicPr/>
          <p:nvPr/>
        </p:nvPicPr>
        <p:blipFill>
          <a:blip r:embed="rId2"/>
          <a:srcRect l="25962" t="7491" r="25241" b="24719"/>
          <a:stretch>
            <a:fillRect/>
          </a:stretch>
        </p:blipFill>
        <p:spPr bwMode="auto">
          <a:xfrm>
            <a:off x="142844" y="4714884"/>
            <a:ext cx="2286016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4000" b="1" dirty="0">
                <a:latin typeface="+mj-lt"/>
              </a:rPr>
              <a:t>Принципы здорового </a:t>
            </a:r>
            <a:r>
              <a:rPr lang="ru-RU" sz="4000" b="1" dirty="0" smtClean="0">
                <a:latin typeface="+mj-lt"/>
              </a:rPr>
              <a:t>питания.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   </a:t>
            </a:r>
            <a:r>
              <a:rPr lang="ru-RU" sz="3000" b="1" dirty="0" smtClean="0"/>
              <a:t>3. Режим приема пищи</a:t>
            </a:r>
            <a:r>
              <a:rPr lang="ru-RU" sz="3000" dirty="0" smtClean="0"/>
              <a:t>.</a:t>
            </a:r>
          </a:p>
          <a:p>
            <a:pPr>
              <a:buNone/>
            </a:pPr>
            <a:r>
              <a:rPr lang="ru-RU" sz="3000" dirty="0" smtClean="0"/>
              <a:t>    Для поддержания аппетита очень важно соблюдение правильного режима питания. Для младшего школьника рекомендовано 5-6 приёмов пищи в течение дня.</a:t>
            </a:r>
            <a:endParaRPr lang="ru-RU" sz="3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77322-20F2-4977-AA35-681BB238CBCA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24324"/>
            <a:ext cx="2286016" cy="19193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/>
              <a:t>Опрос</a:t>
            </a:r>
            <a:r>
              <a:rPr sz="3600" b="1" smtClean="0"/>
              <a:t> </a:t>
            </a:r>
            <a:r>
              <a:rPr lang="ru-RU" sz="3600" b="1" dirty="0" smtClean="0"/>
              <a:t>одноклассников.</a:t>
            </a:r>
            <a:endParaRPr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28596" y="1071547"/>
            <a:ext cx="7500990" cy="407196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Употребляешь ли ты в пищу орехи, если да то, как часто? </a:t>
            </a:r>
          </a:p>
          <a:p>
            <a:pPr lvl="0"/>
            <a:r>
              <a:rPr lang="ru-RU" dirty="0" smtClean="0"/>
              <a:t>Употребляешь ли ты в пищу куриные яйца, если да, то, как часто?</a:t>
            </a:r>
            <a:r>
              <a:rPr lang="ru-RU" u="sng" dirty="0" smtClean="0"/>
              <a:t>  </a:t>
            </a:r>
            <a:endParaRPr lang="ru-RU" dirty="0" smtClean="0"/>
          </a:p>
          <a:p>
            <a:pPr lvl="0"/>
            <a:r>
              <a:rPr lang="ru-RU" dirty="0" smtClean="0"/>
              <a:t>Употребляешь ли ты в пищу сливочное масло, если да, то какие блюда с его содержанием ты кушаешь чаще всего?</a:t>
            </a:r>
            <a:r>
              <a:rPr lang="ru-RU" u="sng" dirty="0" smtClean="0"/>
              <a:t>  </a:t>
            </a:r>
            <a:endParaRPr lang="ru-RU" dirty="0" smtClean="0"/>
          </a:p>
          <a:p>
            <a:pPr lvl="0"/>
            <a:r>
              <a:rPr lang="ru-RU" dirty="0" smtClean="0"/>
              <a:t> Какие блюда из гороха ты знаешь?</a:t>
            </a:r>
          </a:p>
          <a:p>
            <a:pPr lvl="0"/>
            <a:r>
              <a:rPr lang="ru-RU" dirty="0" smtClean="0"/>
              <a:t>Употребляешь ли ты в пищу рыбу, если да, то какие блюда с ее содержанием ты кушаешь чаще всего?</a:t>
            </a:r>
            <a:r>
              <a:rPr lang="ru-RU" u="sng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Какие травы и пряности используют для приготовления блюд в вашей семье?</a:t>
            </a:r>
          </a:p>
          <a:p>
            <a:pPr lvl="0"/>
            <a:r>
              <a:rPr lang="ru-RU" dirty="0" smtClean="0"/>
              <a:t>Сколько раз в день ты употребляешь в пищу хлеб?</a:t>
            </a:r>
          </a:p>
          <a:p>
            <a:pPr lvl="0"/>
            <a:r>
              <a:rPr lang="ru-RU" dirty="0" smtClean="0"/>
              <a:t>Какие кисло- молочные продукты ты знаешь?</a:t>
            </a:r>
          </a:p>
          <a:p>
            <a:pPr lvl="0"/>
            <a:r>
              <a:rPr lang="ru-RU" dirty="0" smtClean="0"/>
              <a:t>Какие мясные блюда ты любишь?</a:t>
            </a:r>
          </a:p>
          <a:p>
            <a:pPr lvl="0"/>
            <a:r>
              <a:rPr lang="ru-RU" dirty="0" smtClean="0"/>
              <a:t> Чем ты предпочитаешь запивать пищу (вода, чай, какао, сок, лимонад)?</a:t>
            </a:r>
          </a:p>
          <a:p>
            <a:pPr marL="0" indent="0" algn="ctr">
              <a:buNone/>
              <a:defRPr/>
            </a:pPr>
            <a:endParaRPr dirty="0"/>
          </a:p>
        </p:txBody>
      </p:sp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2"/>
          <a:srcRect l="25962" t="7491" r="25241" b="24719"/>
          <a:stretch>
            <a:fillRect/>
          </a:stretch>
        </p:blipFill>
        <p:spPr bwMode="auto">
          <a:xfrm>
            <a:off x="214282" y="4786322"/>
            <a:ext cx="2357454" cy="192882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/>
              <a:t>Результаты </a:t>
            </a:r>
            <a:r>
              <a:rPr lang="ru-RU" dirty="0" smtClean="0"/>
              <a:t>опроса одноклассников</a:t>
            </a: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3525961" cy="377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4357686" y="1071546"/>
          <a:ext cx="3525961" cy="377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Результаты опроса одноклассников</a:t>
            </a: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4857752" y="1071546"/>
          <a:ext cx="3525961" cy="377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Результаты опроса одноклассников</a:t>
            </a: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4286248" y="714356"/>
          <a:ext cx="41434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Результаты опроса одноклассников</a:t>
            </a: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4286248" y="714356"/>
          <a:ext cx="41434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Результаты опроса одноклассников</a:t>
            </a: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4286248" y="714356"/>
          <a:ext cx="41434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Результаты опроса одноклассников</a:t>
            </a: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4286248" y="714356"/>
          <a:ext cx="41434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Вывод:</a:t>
            </a:r>
          </a:p>
          <a:p>
            <a:pPr algn="ctr">
              <a:buNone/>
            </a:pPr>
            <a:r>
              <a:rPr lang="ru-RU" dirty="0" smtClean="0"/>
              <a:t>У большинства моих одноклассников в рацион не входят продукты необходимые для его нормального роста и развития, по вине самих детей, они просто не знают насколько это важно</a:t>
            </a:r>
            <a:endParaRPr lang="ru-RU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5E455-378D-4CDC-A6D4-F3DF9E06FFE5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" name="Рисунок 6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857760"/>
            <a:ext cx="2143140" cy="179940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643446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2.2 Результаты анкетирования родителей моих одноклассников.</a:t>
            </a:r>
            <a:br>
              <a:rPr lang="ru-RU" dirty="0" smtClean="0"/>
            </a:br>
            <a:endParaRPr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457203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571472" y="1071546"/>
          <a:ext cx="442915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28860" y="3929066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</a:t>
            </a:r>
            <a:r>
              <a:rPr lang="ru-RU" sz="3000" b="1" dirty="0" smtClean="0"/>
              <a:t>ывод:</a:t>
            </a:r>
            <a:r>
              <a:rPr lang="ru-RU" sz="3000" dirty="0" smtClean="0"/>
              <a:t> Родителям нужна наша помощь  в том, чтобы убедить детей питаться правильно. А для этого им нужно узнать, как можно больше, о полезных продуктах.</a:t>
            </a:r>
          </a:p>
          <a:p>
            <a:pPr algn="ctr">
              <a:buNone/>
            </a:pP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F463A-BC7C-46EE-9F1E-7F377CCA4891}" type="datetimeFigureOut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" name="Рисунок 8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4786322"/>
            <a:ext cx="2297288" cy="19288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714884"/>
            <a:ext cx="2286016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8434" name="AutoShape 2" descr="Ребенок отказывается от еды. Что делать при отказе ребенка от питания? Как  привлечь внимание ребенка к пище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Ребенок отказывается от еды. Что делать при отказе ребенка от питания? Как  привлечь внимание ребенка к пище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397203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29000"/>
            <a:ext cx="4231347" cy="28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114298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Практическая часть                                               </a:t>
            </a:r>
            <a:br>
              <a:rPr lang="ru-RU" dirty="0" smtClean="0"/>
            </a:br>
            <a:r>
              <a:rPr lang="ru-RU" dirty="0" smtClean="0"/>
              <a:t>3.1. Разработка </a:t>
            </a:r>
            <a:r>
              <a:rPr lang="ru-RU" dirty="0" err="1" smtClean="0"/>
              <a:t>лэпбука</a:t>
            </a:r>
            <a:r>
              <a:rPr lang="ru-RU" dirty="0" smtClean="0"/>
              <a:t> «Здоровое питание».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/>
          </a:p>
        </p:txBody>
      </p:sp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2"/>
          <a:srcRect l="25962" t="7491" r="25241" b="24719"/>
          <a:stretch>
            <a:fillRect/>
          </a:stretch>
        </p:blipFill>
        <p:spPr bwMode="auto">
          <a:xfrm>
            <a:off x="142844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1\Downloads\20210112_2243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14810" y="2285992"/>
            <a:ext cx="3997378" cy="30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95674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sz="3600" b="1"/>
              <a:t>Благодарю за внимание!</a:t>
            </a:r>
          </a:p>
        </p:txBody>
      </p:sp>
      <p:pic>
        <p:nvPicPr>
          <p:cNvPr id="3" name="Рисунок 2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44583"/>
            <a:ext cx="3214710" cy="269910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3929066"/>
            <a:ext cx="3286148" cy="278608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smtClean="0"/>
              <a:t>Цель: </a:t>
            </a:r>
            <a:r>
              <a:rPr lang="ru-RU" sz="3600" dirty="0" smtClean="0"/>
              <a:t>разработать интересный материал о продуктах здорового питания для младших школьников и в игровой форме познакомить с ним своих одноклассников и их родителей.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BB993-2C8F-4CD2-AE91-F8B815A35061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Рисунок 6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572008"/>
            <a:ext cx="2467429" cy="207167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572008"/>
            <a:ext cx="2500330" cy="2071702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00034" y="357166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sz="4400" b="1" dirty="0" err="1" smtClean="0"/>
              <a:t>Задачи</a:t>
            </a:r>
            <a:r>
              <a:rPr sz="4400" b="1" dirty="0"/>
              <a:t>:</a:t>
            </a:r>
            <a:endParaRPr sz="4400" dirty="0"/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dirty="0" smtClean="0"/>
              <a:t>Изучить литературу по данному вопросу, выяснить,  какие продукты полезны для младших школьников и почему</a:t>
            </a:r>
            <a:r>
              <a:rPr sz="2800" smtClean="0"/>
              <a:t>;</a:t>
            </a:r>
            <a:endParaRPr sz="2800" dirty="0"/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dirty="0" smtClean="0"/>
              <a:t>Провести опрос и анкетирование среди одноклассников и их родителей, чтобы выяснить их отношение к здоровому питанию</a:t>
            </a:r>
            <a:r>
              <a:rPr sz="2800" smtClean="0"/>
              <a:t>;</a:t>
            </a:r>
            <a:endParaRPr sz="2800" dirty="0"/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dirty="0" smtClean="0"/>
              <a:t>Изготовить красочный </a:t>
            </a:r>
            <a:r>
              <a:rPr lang="ru-RU" sz="2800" dirty="0" err="1" smtClean="0"/>
              <a:t>лэпбук</a:t>
            </a:r>
            <a:r>
              <a:rPr lang="ru-RU" sz="2800" dirty="0" smtClean="0"/>
              <a:t> «Здоровое питание» для организации совместной творческой деятельности детей и взрослых</a:t>
            </a:r>
            <a:r>
              <a:rPr sz="2800" smtClean="0"/>
              <a:t>;</a:t>
            </a:r>
            <a:endParaRPr sz="2800" dirty="0"/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dirty="0" smtClean="0"/>
              <a:t>Провести мастер-класс по работе с </a:t>
            </a:r>
            <a:r>
              <a:rPr lang="ru-RU" sz="2800" dirty="0" err="1" smtClean="0"/>
              <a:t>лэпбуком</a:t>
            </a:r>
            <a:r>
              <a:rPr lang="ru-RU" sz="2800" dirty="0" smtClean="0"/>
              <a:t>;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800" dirty="0" smtClean="0"/>
              <a:t>Подвести итоги проделанной работы</a:t>
            </a:r>
          </a:p>
        </p:txBody>
      </p:sp>
      <p:pic>
        <p:nvPicPr>
          <p:cNvPr id="3" name="Рисунок 2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86322"/>
            <a:ext cx="2071702" cy="18573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142844" y="4714884"/>
            <a:ext cx="2286016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7862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/>
              <a:t>Использование занимательных игр и  выставок рисунков не только привлечёт внимание взрослых и детей к проблеме правильного питания, но и позволит семьям моих одноклассников более ответственно подходить к собственному питанию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8A131-2F29-4FA8-9550-A060C33539F9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2"/>
          <a:srcRect l="25962" t="7491" r="25241" b="24719"/>
          <a:stretch>
            <a:fillRect/>
          </a:stretch>
        </p:blipFill>
        <p:spPr bwMode="auto">
          <a:xfrm>
            <a:off x="0" y="4572008"/>
            <a:ext cx="2571768" cy="214314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5"/>
            <a:ext cx="8086724" cy="435771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Объект исследования</a:t>
            </a:r>
            <a:r>
              <a:rPr lang="ru-RU" sz="3600" dirty="0" smtClean="0"/>
              <a:t>: продукты потребляемые детьми.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Предмет </a:t>
            </a:r>
            <a:r>
              <a:rPr lang="ru-RU" sz="3600" b="1" dirty="0" smtClean="0"/>
              <a:t>исследования:</a:t>
            </a:r>
            <a:r>
              <a:rPr lang="ru-RU" sz="3600" b="1" dirty="0" smtClean="0"/>
              <a:t> </a:t>
            </a:r>
            <a:r>
              <a:rPr lang="ru-RU" sz="3600" dirty="0" smtClean="0"/>
              <a:t>П</a:t>
            </a:r>
            <a:r>
              <a:rPr lang="ru-RU" sz="3600" dirty="0" smtClean="0"/>
              <a:t>олезные свойства продуктов </a:t>
            </a:r>
            <a:r>
              <a:rPr lang="ru-RU" sz="3600" dirty="0" smtClean="0"/>
              <a:t>для детского организма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2076F-FA8C-4D7C-835D-4E5513357D10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Рисунок 6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2382344" cy="200024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643446"/>
            <a:ext cx="2428892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3"/>
            <a:ext cx="7858180" cy="33575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сбор и анализ информации по теме исследования, </a:t>
            </a:r>
          </a:p>
          <a:p>
            <a:r>
              <a:rPr lang="ru-RU" dirty="0" smtClean="0"/>
              <a:t>опрос учащихся 2 г класса,</a:t>
            </a:r>
          </a:p>
          <a:p>
            <a:r>
              <a:rPr lang="ru-RU" dirty="0" smtClean="0"/>
              <a:t> анкетирование родителей учащихся 2 г класса, </a:t>
            </a:r>
          </a:p>
          <a:p>
            <a:r>
              <a:rPr lang="ru-RU" dirty="0" smtClean="0"/>
              <a:t>анализ и обобщение результатов анкетирования,</a:t>
            </a:r>
          </a:p>
          <a:p>
            <a:r>
              <a:rPr lang="ru-RU" dirty="0" smtClean="0"/>
              <a:t>изготовление </a:t>
            </a:r>
            <a:r>
              <a:rPr lang="ru-RU" dirty="0" err="1" smtClean="0"/>
              <a:t>лэпбука</a:t>
            </a:r>
            <a:r>
              <a:rPr lang="ru-RU" dirty="0" smtClean="0"/>
              <a:t> «Здоровое питание».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B9F72-7393-467E-80AE-D7F19184ED1D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2382344" cy="200024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643446"/>
            <a:ext cx="2428892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Определение «здоровое питание». </a:t>
            </a:r>
            <a:endParaRPr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1600200"/>
            <a:ext cx="8178132" cy="45259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b="1" dirty="0" smtClean="0"/>
              <a:t>Здоровое питание </a:t>
            </a:r>
            <a:r>
              <a:rPr lang="ru-RU" dirty="0" smtClean="0"/>
              <a:t>(здоровая диета)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</a:t>
            </a:r>
            <a:endParaRPr dirty="0"/>
          </a:p>
        </p:txBody>
      </p:sp>
      <p:pic>
        <p:nvPicPr>
          <p:cNvPr id="6" name="Рисунок 5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43446"/>
            <a:ext cx="2382344" cy="200024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643446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4000" b="1" dirty="0">
                <a:latin typeface="+mj-lt"/>
              </a:rPr>
              <a:t>Принципы здорового </a:t>
            </a:r>
            <a:r>
              <a:rPr lang="ru-RU" sz="4000" b="1" dirty="0" smtClean="0">
                <a:latin typeface="+mj-lt"/>
              </a:rPr>
              <a:t>питания.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00109"/>
            <a:ext cx="7604918" cy="385765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Умеренность</a:t>
            </a:r>
            <a:r>
              <a:rPr lang="ru-RU" dirty="0" smtClean="0"/>
              <a:t>. Необходима для соблюдения баланса между поступающей с пищей и расходуемой в процессе жизнедеятельности энергией.</a:t>
            </a:r>
          </a:p>
          <a:p>
            <a:pPr marL="514350" lvl="0" indent="-514350">
              <a:buFont typeface="Arial"/>
              <a:buAutoNum type="arabicPeriod"/>
            </a:pPr>
            <a:r>
              <a:rPr lang="ru-RU" b="1" dirty="0" smtClean="0"/>
              <a:t>Разнообразие питания. </a:t>
            </a:r>
            <a:r>
              <a:rPr lang="ru-RU" dirty="0" smtClean="0"/>
              <a:t>Энергетическая ценность рациона питания зависит от входящих в его состав белков, жиров и углеводов.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77322-20F2-4977-AA35-681BB238CBCA}" type="datetime1">
              <a:rPr lang="ru-RU" smtClean="0"/>
              <a:pPr>
                <a:defRPr/>
              </a:pPr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448D-3A78-4528-A469-B745A65DA48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Рисунок 6" descr="звер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24324"/>
            <a:ext cx="2286016" cy="19193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1\Desktop\символ-логотипа-дизайна-удерживания-здоровой-еды-111387793.jpg"/>
          <p:cNvPicPr/>
          <p:nvPr/>
        </p:nvPicPr>
        <p:blipFill>
          <a:blip r:embed="rId3"/>
          <a:srcRect l="25962" t="7491" r="25241" b="24719"/>
          <a:stretch>
            <a:fillRect/>
          </a:stretch>
        </p:blipFill>
        <p:spPr bwMode="auto">
          <a:xfrm>
            <a:off x="214282" y="4714884"/>
            <a:ext cx="2357454" cy="2000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711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ГБОУ СОШ с.Красный Яр «Юный исследователь – 2021»  О ПОЛЬЗЕ ПРОДУКТОВ ПИТАНИЯ  </vt:lpstr>
      <vt:lpstr>Слайд 2</vt:lpstr>
      <vt:lpstr>Слайд 3</vt:lpstr>
      <vt:lpstr>Слайд 4</vt:lpstr>
      <vt:lpstr>Гипотеза </vt:lpstr>
      <vt:lpstr>Слайд 6</vt:lpstr>
      <vt:lpstr>Методы </vt:lpstr>
      <vt:lpstr>Определение «здоровое питание». </vt:lpstr>
      <vt:lpstr>Принципы здорового питания. </vt:lpstr>
      <vt:lpstr>Принципы здорового питания. </vt:lpstr>
      <vt:lpstr>Опрос одноклассников.</vt:lpstr>
      <vt:lpstr>Результаты опроса одноклассников</vt:lpstr>
      <vt:lpstr>Результаты опроса одноклассников</vt:lpstr>
      <vt:lpstr>Результаты опроса одноклассников</vt:lpstr>
      <vt:lpstr>Результаты опроса одноклассников</vt:lpstr>
      <vt:lpstr>Результаты опроса одноклассников</vt:lpstr>
      <vt:lpstr>Результаты опроса одноклассников</vt:lpstr>
      <vt:lpstr>Слайд 18</vt:lpstr>
      <vt:lpstr>2.2 Результаты анкетирования родителей моих одноклассников. </vt:lpstr>
      <vt:lpstr>3. Практическая часть                                                3.1. Разработка лэпбука «Здоровое питание».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с.Красный Яр Конференция школьников "Первые шаги в науку" Секция "Филология.Русский язык"  Учу словарные слова</dc:title>
  <dc:creator>Гришина</dc:creator>
  <cp:lastModifiedBy>Lenovo</cp:lastModifiedBy>
  <cp:revision>35</cp:revision>
  <dcterms:modified xsi:type="dcterms:W3CDTF">2021-02-01T14:31:51Z</dcterms:modified>
</cp:coreProperties>
</file>